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Open Sauce Bold" charset="1" panose="00000800000000000000"/>
      <p:regular r:id="rId34"/>
    </p:embeddedFont>
    <p:embeddedFont>
      <p:font typeface="Archivo Black" charset="1" panose="020B0A03020202020B04"/>
      <p:regular r:id="rId35"/>
    </p:embeddedFont>
    <p:embeddedFont>
      <p:font typeface="Canva Sans Bold" charset="1" panose="020B0803030501040103"/>
      <p:regular r:id="rId36"/>
    </p:embeddedFont>
    <p:embeddedFont>
      <p:font typeface="Montserrat Light" charset="1" panose="00000400000000000000"/>
      <p:regular r:id="rId37"/>
    </p:embeddedFont>
    <p:embeddedFont>
      <p:font typeface="Canva Sans" charset="1" panose="020B0503030501040103"/>
      <p:regular r:id="rId38"/>
    </p:embeddedFont>
    <p:embeddedFont>
      <p:font typeface="Open Sauce" charset="1" panose="000005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1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14.jpeg" Type="http://schemas.openxmlformats.org/officeDocument/2006/relationships/image"/><Relationship Id="rId5"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0.jpeg" Type="http://schemas.openxmlformats.org/officeDocument/2006/relationships/image"/><Relationship Id="rId4" Target="../media/image19.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 Id="rId8" Target="../media/image24.jpeg" Type="http://schemas.openxmlformats.org/officeDocument/2006/relationships/image"/><Relationship Id="rId9" Target="../media/image2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 Id="rId5"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4498" t="-230" r="-2201" b="-20632"/>
              </a:stretch>
            </a:blipFill>
          </p:spPr>
        </p:sp>
      </p:grpSp>
      <p:grpSp>
        <p:nvGrpSpPr>
          <p:cNvPr name="Group 6" id="6"/>
          <p:cNvGrpSpPr/>
          <p:nvPr/>
        </p:nvGrpSpPr>
        <p:grpSpPr>
          <a:xfrm rot="0">
            <a:off x="3318594" y="2240401"/>
            <a:ext cx="12542026" cy="5806198"/>
            <a:chOff x="0" y="0"/>
            <a:chExt cx="3149818" cy="1458175"/>
          </a:xfrm>
        </p:grpSpPr>
        <p:sp>
          <p:nvSpPr>
            <p:cNvPr name="Freeform 7" id="7"/>
            <p:cNvSpPr/>
            <p:nvPr/>
          </p:nvSpPr>
          <p:spPr>
            <a:xfrm flipH="false" flipV="false" rot="0">
              <a:off x="0" y="0"/>
              <a:ext cx="3149818" cy="1458175"/>
            </a:xfrm>
            <a:custGeom>
              <a:avLst/>
              <a:gdLst/>
              <a:ahLst/>
              <a:cxnLst/>
              <a:rect r="r" b="b" t="t" l="l"/>
              <a:pathLst>
                <a:path h="1458175" w="3149818">
                  <a:moveTo>
                    <a:pt x="30864" y="0"/>
                  </a:moveTo>
                  <a:lnTo>
                    <a:pt x="3118954" y="0"/>
                  </a:lnTo>
                  <a:cubicBezTo>
                    <a:pt x="3136000" y="0"/>
                    <a:pt x="3149818" y="13818"/>
                    <a:pt x="3149818" y="30864"/>
                  </a:cubicBezTo>
                  <a:lnTo>
                    <a:pt x="3149818" y="1427311"/>
                  </a:lnTo>
                  <a:cubicBezTo>
                    <a:pt x="3149818" y="1444356"/>
                    <a:pt x="3136000" y="1458175"/>
                    <a:pt x="3118954" y="1458175"/>
                  </a:cubicBezTo>
                  <a:lnTo>
                    <a:pt x="30864" y="1458175"/>
                  </a:lnTo>
                  <a:cubicBezTo>
                    <a:pt x="13818" y="1458175"/>
                    <a:pt x="0" y="1444356"/>
                    <a:pt x="0" y="1427311"/>
                  </a:cubicBezTo>
                  <a:lnTo>
                    <a:pt x="0" y="30864"/>
                  </a:lnTo>
                  <a:cubicBezTo>
                    <a:pt x="0" y="13818"/>
                    <a:pt x="13818" y="0"/>
                    <a:pt x="30864" y="0"/>
                  </a:cubicBezTo>
                  <a:close/>
                </a:path>
              </a:pathLst>
            </a:custGeom>
            <a:solidFill>
              <a:srgbClr val="FFFFFF"/>
            </a:solidFill>
          </p:spPr>
        </p:sp>
        <p:sp>
          <p:nvSpPr>
            <p:cNvPr name="TextBox 8" id="8"/>
            <p:cNvSpPr txBox="true"/>
            <p:nvPr/>
          </p:nvSpPr>
          <p:spPr>
            <a:xfrm>
              <a:off x="0" y="-38100"/>
              <a:ext cx="3149818" cy="1496275"/>
            </a:xfrm>
            <a:prstGeom prst="rect">
              <a:avLst/>
            </a:prstGeom>
          </p:spPr>
          <p:txBody>
            <a:bodyPr anchor="ctr" rtlCol="false" tIns="50800" lIns="50800" bIns="50800" rIns="50800"/>
            <a:lstStyle/>
            <a:p>
              <a:pPr algn="ctr">
                <a:lnSpc>
                  <a:spcPts val="5589"/>
                </a:lnSpc>
              </a:pPr>
              <a:r>
                <a:rPr lang="en-US" b="true" sz="4299">
                  <a:solidFill>
                    <a:srgbClr val="000000"/>
                  </a:solidFill>
                  <a:latin typeface="Open Sauce Bold"/>
                  <a:ea typeface="Open Sauce Bold"/>
                  <a:cs typeface="Open Sauce Bold"/>
                  <a:sym typeface="Open Sauce Bold"/>
                </a:rPr>
                <a:t>Изключения. Динамични стрингове. Регулярни изрази. Линейни Структури от данни.</a:t>
              </a:r>
            </a:p>
          </p:txBody>
        </p:sp>
      </p:grpSp>
      <p:sp>
        <p:nvSpPr>
          <p:cNvPr name="Freeform 9" id="9"/>
          <p:cNvSpPr/>
          <p:nvPr/>
        </p:nvSpPr>
        <p:spPr>
          <a:xfrm flipH="false" flipV="false" rot="0">
            <a:off x="3318594" y="2240401"/>
            <a:ext cx="12542026" cy="5806198"/>
          </a:xfrm>
          <a:custGeom>
            <a:avLst/>
            <a:gdLst/>
            <a:ahLst/>
            <a:cxnLst/>
            <a:rect r="r" b="b" t="t" l="l"/>
            <a:pathLst>
              <a:path h="5806198" w="12542026">
                <a:moveTo>
                  <a:pt x="0" y="0"/>
                </a:moveTo>
                <a:lnTo>
                  <a:pt x="12542026" y="0"/>
                </a:lnTo>
                <a:lnTo>
                  <a:pt x="12542026" y="5806198"/>
                </a:lnTo>
                <a:lnTo>
                  <a:pt x="0" y="5806198"/>
                </a:lnTo>
                <a:lnTo>
                  <a:pt x="0" y="0"/>
                </a:lnTo>
                <a:close/>
              </a:path>
            </a:pathLst>
          </a:custGeom>
          <a:blipFill>
            <a:blip r:embed="rId5"/>
            <a:stretch>
              <a:fillRect l="-257473" t="-160015" r="-252001"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835971" y="439956"/>
            <a:ext cx="23547107" cy="1211898"/>
            <a:chOff x="0" y="0"/>
            <a:chExt cx="2282372" cy="117467"/>
          </a:xfrm>
        </p:grpSpPr>
        <p:sp>
          <p:nvSpPr>
            <p:cNvPr name="Freeform 4" id="4"/>
            <p:cNvSpPr/>
            <p:nvPr/>
          </p:nvSpPr>
          <p:spPr>
            <a:xfrm flipH="false" flipV="false" rot="0">
              <a:off x="0" y="0"/>
              <a:ext cx="2282372" cy="117467"/>
            </a:xfrm>
            <a:custGeom>
              <a:avLst/>
              <a:gdLst/>
              <a:ahLst/>
              <a:cxnLst/>
              <a:rect r="r" b="b" t="t" l="l"/>
              <a:pathLst>
                <a:path h="117467" w="2282372">
                  <a:moveTo>
                    <a:pt x="2079172" y="0"/>
                  </a:moveTo>
                  <a:lnTo>
                    <a:pt x="0" y="0"/>
                  </a:lnTo>
                  <a:lnTo>
                    <a:pt x="203200" y="117467"/>
                  </a:lnTo>
                  <a:lnTo>
                    <a:pt x="2282372" y="117467"/>
                  </a:lnTo>
                  <a:lnTo>
                    <a:pt x="2079172" y="0"/>
                  </a:lnTo>
                  <a:close/>
                </a:path>
              </a:pathLst>
            </a:custGeom>
            <a:solidFill>
              <a:srgbClr val="010101"/>
            </a:solidFill>
            <a:ln cap="sq">
              <a:noFill/>
              <a:prstDash val="solid"/>
              <a:miter/>
            </a:ln>
          </p:spPr>
        </p:sp>
        <p:sp>
          <p:nvSpPr>
            <p:cNvPr name="TextBox 5" id="5"/>
            <p:cNvSpPr txBox="true"/>
            <p:nvPr/>
          </p:nvSpPr>
          <p:spPr>
            <a:xfrm>
              <a:off x="101600" y="-19050"/>
              <a:ext cx="2079172" cy="13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424927" y="1514109"/>
            <a:ext cx="18944334" cy="275488"/>
            <a:chOff x="0" y="0"/>
            <a:chExt cx="15050619" cy="218865"/>
          </a:xfrm>
        </p:grpSpPr>
        <p:sp>
          <p:nvSpPr>
            <p:cNvPr name="Freeform 7" id="7"/>
            <p:cNvSpPr/>
            <p:nvPr/>
          </p:nvSpPr>
          <p:spPr>
            <a:xfrm flipH="false" flipV="false" rot="0">
              <a:off x="0" y="0"/>
              <a:ext cx="15050619" cy="218865"/>
            </a:xfrm>
            <a:custGeom>
              <a:avLst/>
              <a:gdLst/>
              <a:ahLst/>
              <a:cxnLst/>
              <a:rect r="r" b="b" t="t" l="l"/>
              <a:pathLst>
                <a:path h="218865" w="15050619">
                  <a:moveTo>
                    <a:pt x="14847419" y="0"/>
                  </a:moveTo>
                  <a:lnTo>
                    <a:pt x="0" y="0"/>
                  </a:lnTo>
                  <a:lnTo>
                    <a:pt x="203200" y="218865"/>
                  </a:lnTo>
                  <a:lnTo>
                    <a:pt x="15050619" y="218865"/>
                  </a:lnTo>
                  <a:lnTo>
                    <a:pt x="14847419" y="0"/>
                  </a:lnTo>
                  <a:close/>
                </a:path>
              </a:pathLst>
            </a:custGeom>
            <a:solidFill>
              <a:srgbClr val="727070"/>
            </a:solidFill>
            <a:ln cap="sq">
              <a:noFill/>
              <a:prstDash val="solid"/>
              <a:miter/>
            </a:ln>
          </p:spPr>
        </p:sp>
        <p:sp>
          <p:nvSpPr>
            <p:cNvPr name="TextBox 8" id="8"/>
            <p:cNvSpPr txBox="true"/>
            <p:nvPr/>
          </p:nvSpPr>
          <p:spPr>
            <a:xfrm>
              <a:off x="101600" y="-19050"/>
              <a:ext cx="14847419"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2199740" y="-131220"/>
            <a:ext cx="23819308" cy="571175"/>
            <a:chOff x="0" y="0"/>
            <a:chExt cx="4686908" cy="112390"/>
          </a:xfrm>
        </p:grpSpPr>
        <p:sp>
          <p:nvSpPr>
            <p:cNvPr name="Freeform 10" id="10"/>
            <p:cNvSpPr/>
            <p:nvPr/>
          </p:nvSpPr>
          <p:spPr>
            <a:xfrm flipH="false" flipV="false" rot="0">
              <a:off x="0" y="0"/>
              <a:ext cx="4686908" cy="112390"/>
            </a:xfrm>
            <a:custGeom>
              <a:avLst/>
              <a:gdLst/>
              <a:ahLst/>
              <a:cxnLst/>
              <a:rect r="r" b="b" t="t" l="l"/>
              <a:pathLst>
                <a:path h="112390" w="4686908">
                  <a:moveTo>
                    <a:pt x="4483708" y="0"/>
                  </a:moveTo>
                  <a:lnTo>
                    <a:pt x="0" y="0"/>
                  </a:lnTo>
                  <a:lnTo>
                    <a:pt x="203200" y="112390"/>
                  </a:lnTo>
                  <a:lnTo>
                    <a:pt x="4686908" y="112390"/>
                  </a:lnTo>
                  <a:lnTo>
                    <a:pt x="4483708" y="0"/>
                  </a:lnTo>
                  <a:close/>
                </a:path>
              </a:pathLst>
            </a:custGeom>
            <a:solidFill>
              <a:srgbClr val="363636"/>
            </a:solidFill>
            <a:ln cap="sq">
              <a:noFill/>
              <a:prstDash val="solid"/>
              <a:miter/>
            </a:ln>
          </p:spPr>
        </p:sp>
        <p:sp>
          <p:nvSpPr>
            <p:cNvPr name="TextBox 11" id="11"/>
            <p:cNvSpPr txBox="true"/>
            <p:nvPr/>
          </p:nvSpPr>
          <p:spPr>
            <a:xfrm>
              <a:off x="101600" y="-19050"/>
              <a:ext cx="4483708" cy="13144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4489835" y="522921"/>
            <a:ext cx="9308329" cy="812974"/>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СТРИНГОВЕ</a:t>
            </a:r>
          </a:p>
        </p:txBody>
      </p:sp>
      <p:sp>
        <p:nvSpPr>
          <p:cNvPr name="TextBox 13" id="13"/>
          <p:cNvSpPr txBox="true"/>
          <p:nvPr/>
        </p:nvSpPr>
        <p:spPr>
          <a:xfrm rot="0">
            <a:off x="636947" y="2095113"/>
            <a:ext cx="12657230" cy="380901"/>
          </a:xfrm>
          <a:prstGeom prst="rect">
            <a:avLst/>
          </a:prstGeom>
        </p:spPr>
        <p:txBody>
          <a:bodyPr anchor="t" rtlCol="false" tIns="0" lIns="0" bIns="0" rIns="0">
            <a:spAutoFit/>
          </a:bodyPr>
          <a:lstStyle/>
          <a:p>
            <a:pPr algn="just" marL="0" indent="0" lvl="0">
              <a:lnSpc>
                <a:spcPts val="3156"/>
              </a:lnSpc>
              <a:spcBef>
                <a:spcPct val="0"/>
              </a:spcBef>
            </a:pPr>
            <a:r>
              <a:rPr lang="en-US" b="true" sz="2254">
                <a:solidFill>
                  <a:srgbClr val="000000"/>
                </a:solidFill>
                <a:latin typeface="Canva Sans Bold"/>
                <a:ea typeface="Canva Sans Bold"/>
                <a:cs typeface="Canva Sans Bold"/>
                <a:sym typeface="Canva Sans Bold"/>
              </a:rPr>
              <a:t>Създаване на променлива от тип стринг и инициализиране чрез new:</a:t>
            </a:r>
          </a:p>
        </p:txBody>
      </p:sp>
      <p:sp>
        <p:nvSpPr>
          <p:cNvPr name="TextBox 14" id="14"/>
          <p:cNvSpPr txBox="true"/>
          <p:nvPr/>
        </p:nvSpPr>
        <p:spPr>
          <a:xfrm rot="0">
            <a:off x="1028700" y="3154780"/>
            <a:ext cx="6276909" cy="1438822"/>
          </a:xfrm>
          <a:prstGeom prst="rect">
            <a:avLst/>
          </a:prstGeom>
        </p:spPr>
        <p:txBody>
          <a:bodyPr anchor="t" rtlCol="false" tIns="0" lIns="0" bIns="0" rIns="0">
            <a:spAutoFit/>
          </a:bodyPr>
          <a:lstStyle/>
          <a:p>
            <a:pPr algn="l">
              <a:lnSpc>
                <a:spcPts val="2859"/>
              </a:lnSpc>
              <a:spcBef>
                <a:spcPct val="0"/>
              </a:spcBef>
            </a:pPr>
            <a:r>
              <a:rPr lang="en-US" b="true" sz="2199">
                <a:solidFill>
                  <a:srgbClr val="000000"/>
                </a:solidFill>
                <a:latin typeface="Open Sauce Bold"/>
                <a:ea typeface="Open Sauce Bold"/>
                <a:cs typeface="Open Sauce Bold"/>
                <a:sym typeface="Open Sauce Bold"/>
              </a:rPr>
              <a:t>String </a:t>
            </a:r>
            <a:r>
              <a:rPr lang="en-US" sz="2199">
                <a:solidFill>
                  <a:srgbClr val="000000"/>
                </a:solidFill>
                <a:latin typeface="Open Sauce"/>
                <a:ea typeface="Open Sauce"/>
                <a:cs typeface="Open Sauce"/>
                <a:sym typeface="Open Sauce"/>
              </a:rPr>
              <a:t>str = </a:t>
            </a:r>
            <a:r>
              <a:rPr lang="en-US" b="true" sz="2199">
                <a:solidFill>
                  <a:srgbClr val="000000"/>
                </a:solidFill>
                <a:latin typeface="Open Sauce Bold"/>
                <a:ea typeface="Open Sauce Bold"/>
                <a:cs typeface="Open Sauce Bold"/>
                <a:sym typeface="Open Sauce Bold"/>
              </a:rPr>
              <a:t>new </a:t>
            </a:r>
            <a:r>
              <a:rPr lang="en-US" sz="2199">
                <a:solidFill>
                  <a:srgbClr val="000000"/>
                </a:solidFill>
                <a:latin typeface="Open Sauce"/>
                <a:ea typeface="Open Sauce"/>
                <a:cs typeface="Open Sauce"/>
                <a:sym typeface="Open Sauce"/>
              </a:rPr>
              <a:t>String(</a:t>
            </a:r>
            <a:r>
              <a:rPr lang="en-US" b="true" sz="2199">
                <a:solidFill>
                  <a:srgbClr val="000000"/>
                </a:solidFill>
                <a:latin typeface="Open Sauce Bold"/>
                <a:ea typeface="Open Sauce Bold"/>
                <a:cs typeface="Open Sauce Bold"/>
                <a:sym typeface="Open Sauce Bold"/>
              </a:rPr>
              <a:t>“hello”</a:t>
            </a:r>
            <a:r>
              <a:rPr lang="en-US" sz="2199">
                <a:solidFill>
                  <a:srgbClr val="000000"/>
                </a:solidFill>
                <a:latin typeface="Open Sauce"/>
                <a:ea typeface="Open Sauce"/>
                <a:cs typeface="Open Sauce"/>
                <a:sym typeface="Open Sauce"/>
              </a:rPr>
              <a:t>);</a:t>
            </a:r>
          </a:p>
          <a:p>
            <a:pPr algn="l">
              <a:lnSpc>
                <a:spcPts val="2859"/>
              </a:lnSpc>
              <a:spcBef>
                <a:spcPct val="0"/>
              </a:spcBef>
            </a:pPr>
          </a:p>
          <a:p>
            <a:pPr algn="l">
              <a:lnSpc>
                <a:spcPts val="2859"/>
              </a:lnSpc>
              <a:spcBef>
                <a:spcPct val="0"/>
              </a:spcBef>
            </a:pPr>
            <a:r>
              <a:rPr lang="en-US" b="true" sz="2199">
                <a:solidFill>
                  <a:srgbClr val="000000"/>
                </a:solidFill>
                <a:latin typeface="Open Sauce Bold"/>
                <a:ea typeface="Open Sauce Bold"/>
                <a:cs typeface="Open Sauce Bold"/>
                <a:sym typeface="Open Sauce Bold"/>
              </a:rPr>
              <a:t>String </a:t>
            </a:r>
            <a:r>
              <a:rPr lang="en-US" sz="2199">
                <a:solidFill>
                  <a:srgbClr val="000000"/>
                </a:solidFill>
                <a:latin typeface="Open Sauce"/>
                <a:ea typeface="Open Sauce"/>
                <a:cs typeface="Open Sauce"/>
                <a:sym typeface="Open Sauce"/>
              </a:rPr>
              <a:t>string = </a:t>
            </a:r>
            <a:r>
              <a:rPr lang="en-US" b="true" sz="2199">
                <a:solidFill>
                  <a:srgbClr val="000000"/>
                </a:solidFill>
                <a:latin typeface="Open Sauce Bold"/>
                <a:ea typeface="Open Sauce Bold"/>
                <a:cs typeface="Open Sauce Bold"/>
                <a:sym typeface="Open Sauce Bold"/>
              </a:rPr>
              <a:t>new </a:t>
            </a:r>
            <a:r>
              <a:rPr lang="en-US" sz="2199">
                <a:solidFill>
                  <a:srgbClr val="000000"/>
                </a:solidFill>
                <a:latin typeface="Open Sauce"/>
                <a:ea typeface="Open Sauce"/>
                <a:cs typeface="Open Sauce"/>
                <a:sym typeface="Open Sauce"/>
              </a:rPr>
              <a:t>String(</a:t>
            </a:r>
            <a:r>
              <a:rPr lang="en-US" b="true" sz="2199">
                <a:solidFill>
                  <a:srgbClr val="000000"/>
                </a:solidFill>
                <a:latin typeface="Open Sauce Bold"/>
                <a:ea typeface="Open Sauce Bold"/>
                <a:cs typeface="Open Sauce Bold"/>
                <a:sym typeface="Open Sauce Bold"/>
              </a:rPr>
              <a:t>“Hi! How are you?”</a:t>
            </a:r>
            <a:r>
              <a:rPr lang="en-US" sz="2199">
                <a:solidFill>
                  <a:srgbClr val="000000"/>
                </a:solidFill>
                <a:latin typeface="Open Sauce"/>
                <a:ea typeface="Open Sauce"/>
                <a:cs typeface="Open Sauce"/>
                <a:sym typeface="Open Sauce"/>
              </a:rPr>
              <a:t>);</a:t>
            </a:r>
          </a:p>
          <a:p>
            <a:pPr algn="l">
              <a:lnSpc>
                <a:spcPts val="2859"/>
              </a:lnSpc>
              <a:spcBef>
                <a:spcPct val="0"/>
              </a:spcBef>
            </a:pPr>
          </a:p>
        </p:txBody>
      </p:sp>
      <p:sp>
        <p:nvSpPr>
          <p:cNvPr name="TextBox 15" id="15"/>
          <p:cNvSpPr txBox="true"/>
          <p:nvPr/>
        </p:nvSpPr>
        <p:spPr>
          <a:xfrm rot="0">
            <a:off x="8497985" y="2933214"/>
            <a:ext cx="9033616" cy="1298751"/>
          </a:xfrm>
          <a:prstGeom prst="rect">
            <a:avLst/>
          </a:prstGeom>
        </p:spPr>
        <p:txBody>
          <a:bodyPr anchor="t" rtlCol="false" tIns="0" lIns="0" bIns="0" rIns="0">
            <a:spAutoFit/>
          </a:bodyPr>
          <a:lstStyle/>
          <a:p>
            <a:pPr algn="ctr">
              <a:lnSpc>
                <a:spcPts val="2600"/>
              </a:lnSpc>
              <a:spcBef>
                <a:spcPct val="0"/>
              </a:spcBef>
            </a:pPr>
            <a:r>
              <a:rPr lang="en-US" sz="2000">
                <a:solidFill>
                  <a:srgbClr val="000000"/>
                </a:solidFill>
                <a:latin typeface="Open Sauce"/>
                <a:ea typeface="Open Sauce"/>
                <a:cs typeface="Open Sauce"/>
                <a:sym typeface="Open Sauce"/>
              </a:rPr>
              <a:t>К</a:t>
            </a:r>
            <a:r>
              <a:rPr lang="en-US" sz="2000">
                <a:solidFill>
                  <a:srgbClr val="000000"/>
                </a:solidFill>
                <a:latin typeface="Open Sauce"/>
                <a:ea typeface="Open Sauce"/>
                <a:cs typeface="Open Sauce"/>
                <a:sym typeface="Open Sauce"/>
              </a:rPr>
              <a:t>акто вече знаете, ключовата дума new указва, че задължително трябва да се задели нова памет за обекта. Именно затова ако стринг се създава по този начин, горният механизъм за проверка дали не съществува случайно вече такъв обект в паметта не сработва .</a:t>
            </a:r>
          </a:p>
        </p:txBody>
      </p:sp>
      <p:sp>
        <p:nvSpPr>
          <p:cNvPr name="TextBox 16" id="16"/>
          <p:cNvSpPr txBox="true"/>
          <p:nvPr/>
        </p:nvSpPr>
        <p:spPr>
          <a:xfrm rot="0">
            <a:off x="517702" y="5250827"/>
            <a:ext cx="11335853" cy="1894288"/>
          </a:xfrm>
          <a:prstGeom prst="rect">
            <a:avLst/>
          </a:prstGeom>
        </p:spPr>
        <p:txBody>
          <a:bodyPr anchor="t" rtlCol="false" tIns="0" lIns="0" bIns="0" rIns="0">
            <a:spAutoFit/>
          </a:bodyPr>
          <a:lstStyle/>
          <a:p>
            <a:pPr algn="ctr">
              <a:lnSpc>
                <a:spcPts val="3836"/>
              </a:lnSpc>
              <a:spcBef>
                <a:spcPct val="0"/>
              </a:spcBef>
            </a:pPr>
            <a:r>
              <a:rPr lang="en-US" sz="2950">
                <a:solidFill>
                  <a:srgbClr val="000000"/>
                </a:solidFill>
                <a:latin typeface="Open Sauce"/>
                <a:ea typeface="Open Sauce"/>
                <a:cs typeface="Open Sauce"/>
                <a:sym typeface="Open Sauce"/>
              </a:rPr>
              <a:t>А</a:t>
            </a:r>
            <a:r>
              <a:rPr lang="en-US" sz="2950">
                <a:solidFill>
                  <a:srgbClr val="000000"/>
                </a:solidFill>
                <a:latin typeface="Open Sauce"/>
                <a:ea typeface="Open Sauce"/>
                <a:cs typeface="Open Sauce"/>
                <a:sym typeface="Open Sauce"/>
              </a:rPr>
              <a:t>ко конкатенирате стрингове, то както се досещате ще се случва по първия начин, тоест след всяка конкатенация ще се създава нов обект от тип стринг. Това нещо би забавило програмата, ще се получи излишно създаване на обекти.</a:t>
            </a:r>
          </a:p>
        </p:txBody>
      </p:sp>
      <p:grpSp>
        <p:nvGrpSpPr>
          <p:cNvPr name="Group 17" id="17"/>
          <p:cNvGrpSpPr/>
          <p:nvPr/>
        </p:nvGrpSpPr>
        <p:grpSpPr>
          <a:xfrm rot="0">
            <a:off x="7383448" y="3145193"/>
            <a:ext cx="1036698" cy="738523"/>
            <a:chOff x="0" y="0"/>
            <a:chExt cx="1140964" cy="812800"/>
          </a:xfrm>
        </p:grpSpPr>
        <p:sp>
          <p:nvSpPr>
            <p:cNvPr name="Freeform 18" id="18"/>
            <p:cNvSpPr/>
            <p:nvPr/>
          </p:nvSpPr>
          <p:spPr>
            <a:xfrm flipH="false" flipV="false" rot="0">
              <a:off x="0" y="41313"/>
              <a:ext cx="1110031" cy="730175"/>
            </a:xfrm>
            <a:custGeom>
              <a:avLst/>
              <a:gdLst/>
              <a:ahLst/>
              <a:cxnLst/>
              <a:rect r="r" b="b" t="t" l="l"/>
              <a:pathLst>
                <a:path h="730175" w="1110031">
                  <a:moveTo>
                    <a:pt x="1088158" y="312281"/>
                  </a:moveTo>
                  <a:lnTo>
                    <a:pt x="787370" y="11493"/>
                  </a:lnTo>
                  <a:cubicBezTo>
                    <a:pt x="778523" y="2646"/>
                    <a:pt x="765218" y="0"/>
                    <a:pt x="753659" y="4787"/>
                  </a:cubicBezTo>
                  <a:cubicBezTo>
                    <a:pt x="742100" y="9575"/>
                    <a:pt x="734564" y="20854"/>
                    <a:pt x="734564" y="33366"/>
                  </a:cubicBezTo>
                  <a:lnTo>
                    <a:pt x="734564" y="87208"/>
                  </a:lnTo>
                  <a:cubicBezTo>
                    <a:pt x="734564" y="128452"/>
                    <a:pt x="701129" y="161887"/>
                    <a:pt x="659885" y="161887"/>
                  </a:cubicBezTo>
                  <a:lnTo>
                    <a:pt x="74679" y="161887"/>
                  </a:lnTo>
                  <a:cubicBezTo>
                    <a:pt x="54873" y="161887"/>
                    <a:pt x="35878" y="169755"/>
                    <a:pt x="21873" y="183760"/>
                  </a:cubicBezTo>
                  <a:cubicBezTo>
                    <a:pt x="7868" y="197765"/>
                    <a:pt x="0" y="216760"/>
                    <a:pt x="0" y="236566"/>
                  </a:cubicBezTo>
                  <a:lnTo>
                    <a:pt x="0" y="493608"/>
                  </a:lnTo>
                  <a:cubicBezTo>
                    <a:pt x="0" y="513414"/>
                    <a:pt x="7868" y="532409"/>
                    <a:pt x="21873" y="546414"/>
                  </a:cubicBezTo>
                  <a:cubicBezTo>
                    <a:pt x="35878" y="560419"/>
                    <a:pt x="54873" y="568287"/>
                    <a:pt x="74679" y="568287"/>
                  </a:cubicBezTo>
                  <a:lnTo>
                    <a:pt x="659885" y="568287"/>
                  </a:lnTo>
                  <a:cubicBezTo>
                    <a:pt x="679691" y="568287"/>
                    <a:pt x="698686" y="576155"/>
                    <a:pt x="712691" y="590160"/>
                  </a:cubicBezTo>
                  <a:cubicBezTo>
                    <a:pt x="726696" y="604165"/>
                    <a:pt x="734564" y="623160"/>
                    <a:pt x="734564" y="642966"/>
                  </a:cubicBezTo>
                  <a:lnTo>
                    <a:pt x="734564" y="696808"/>
                  </a:lnTo>
                  <a:cubicBezTo>
                    <a:pt x="734564" y="709320"/>
                    <a:pt x="742100" y="720599"/>
                    <a:pt x="753659" y="725387"/>
                  </a:cubicBezTo>
                  <a:cubicBezTo>
                    <a:pt x="765218" y="730174"/>
                    <a:pt x="778523" y="727528"/>
                    <a:pt x="787370" y="718681"/>
                  </a:cubicBezTo>
                  <a:lnTo>
                    <a:pt x="1088158" y="417893"/>
                  </a:lnTo>
                  <a:cubicBezTo>
                    <a:pt x="1102163" y="403888"/>
                    <a:pt x="1110031" y="384893"/>
                    <a:pt x="1110031" y="365087"/>
                  </a:cubicBezTo>
                  <a:cubicBezTo>
                    <a:pt x="1110031" y="345281"/>
                    <a:pt x="1102163" y="326286"/>
                    <a:pt x="1088158" y="312281"/>
                  </a:cubicBezTo>
                  <a:close/>
                </a:path>
              </a:pathLst>
            </a:custGeom>
            <a:solidFill>
              <a:srgbClr val="004AAD"/>
            </a:solidFill>
          </p:spPr>
        </p:sp>
        <p:sp>
          <p:nvSpPr>
            <p:cNvPr name="TextBox 19" id="19"/>
            <p:cNvSpPr txBox="true"/>
            <p:nvPr/>
          </p:nvSpPr>
          <p:spPr>
            <a:xfrm>
              <a:off x="0" y="174625"/>
              <a:ext cx="1039364" cy="434975"/>
            </a:xfrm>
            <a:prstGeom prst="rect">
              <a:avLst/>
            </a:prstGeom>
          </p:spPr>
          <p:txBody>
            <a:bodyPr anchor="ctr" rtlCol="false" tIns="50800" lIns="50800" bIns="50800" rIns="50800"/>
            <a:lstStyle/>
            <a:p>
              <a:pPr algn="ctr">
                <a:lnSpc>
                  <a:spcPts val="244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835971" y="439956"/>
            <a:ext cx="23547107" cy="1211898"/>
            <a:chOff x="0" y="0"/>
            <a:chExt cx="2282372" cy="117467"/>
          </a:xfrm>
        </p:grpSpPr>
        <p:sp>
          <p:nvSpPr>
            <p:cNvPr name="Freeform 4" id="4"/>
            <p:cNvSpPr/>
            <p:nvPr/>
          </p:nvSpPr>
          <p:spPr>
            <a:xfrm flipH="false" flipV="false" rot="0">
              <a:off x="0" y="0"/>
              <a:ext cx="2282372" cy="117467"/>
            </a:xfrm>
            <a:custGeom>
              <a:avLst/>
              <a:gdLst/>
              <a:ahLst/>
              <a:cxnLst/>
              <a:rect r="r" b="b" t="t" l="l"/>
              <a:pathLst>
                <a:path h="117467" w="2282372">
                  <a:moveTo>
                    <a:pt x="2079172" y="0"/>
                  </a:moveTo>
                  <a:lnTo>
                    <a:pt x="0" y="0"/>
                  </a:lnTo>
                  <a:lnTo>
                    <a:pt x="203200" y="117467"/>
                  </a:lnTo>
                  <a:lnTo>
                    <a:pt x="2282372" y="117467"/>
                  </a:lnTo>
                  <a:lnTo>
                    <a:pt x="2079172" y="0"/>
                  </a:lnTo>
                  <a:close/>
                </a:path>
              </a:pathLst>
            </a:custGeom>
            <a:solidFill>
              <a:srgbClr val="010101"/>
            </a:solidFill>
            <a:ln cap="sq">
              <a:noFill/>
              <a:prstDash val="solid"/>
              <a:miter/>
            </a:ln>
          </p:spPr>
        </p:sp>
        <p:sp>
          <p:nvSpPr>
            <p:cNvPr name="TextBox 5" id="5"/>
            <p:cNvSpPr txBox="true"/>
            <p:nvPr/>
          </p:nvSpPr>
          <p:spPr>
            <a:xfrm>
              <a:off x="101600" y="-19050"/>
              <a:ext cx="2079172" cy="13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424927" y="1514109"/>
            <a:ext cx="18944334" cy="275488"/>
            <a:chOff x="0" y="0"/>
            <a:chExt cx="15050619" cy="218865"/>
          </a:xfrm>
        </p:grpSpPr>
        <p:sp>
          <p:nvSpPr>
            <p:cNvPr name="Freeform 7" id="7"/>
            <p:cNvSpPr/>
            <p:nvPr/>
          </p:nvSpPr>
          <p:spPr>
            <a:xfrm flipH="false" flipV="false" rot="0">
              <a:off x="0" y="0"/>
              <a:ext cx="15050619" cy="218865"/>
            </a:xfrm>
            <a:custGeom>
              <a:avLst/>
              <a:gdLst/>
              <a:ahLst/>
              <a:cxnLst/>
              <a:rect r="r" b="b" t="t" l="l"/>
              <a:pathLst>
                <a:path h="218865" w="15050619">
                  <a:moveTo>
                    <a:pt x="14847419" y="0"/>
                  </a:moveTo>
                  <a:lnTo>
                    <a:pt x="0" y="0"/>
                  </a:lnTo>
                  <a:lnTo>
                    <a:pt x="203200" y="218865"/>
                  </a:lnTo>
                  <a:lnTo>
                    <a:pt x="15050619" y="218865"/>
                  </a:lnTo>
                  <a:lnTo>
                    <a:pt x="14847419" y="0"/>
                  </a:lnTo>
                  <a:close/>
                </a:path>
              </a:pathLst>
            </a:custGeom>
            <a:solidFill>
              <a:srgbClr val="727070"/>
            </a:solidFill>
            <a:ln cap="sq">
              <a:noFill/>
              <a:prstDash val="solid"/>
              <a:miter/>
            </a:ln>
          </p:spPr>
        </p:sp>
        <p:sp>
          <p:nvSpPr>
            <p:cNvPr name="TextBox 8" id="8"/>
            <p:cNvSpPr txBox="true"/>
            <p:nvPr/>
          </p:nvSpPr>
          <p:spPr>
            <a:xfrm>
              <a:off x="101600" y="-19050"/>
              <a:ext cx="14847419"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2199740" y="-131220"/>
            <a:ext cx="23819308" cy="571175"/>
            <a:chOff x="0" y="0"/>
            <a:chExt cx="4686908" cy="112390"/>
          </a:xfrm>
        </p:grpSpPr>
        <p:sp>
          <p:nvSpPr>
            <p:cNvPr name="Freeform 10" id="10"/>
            <p:cNvSpPr/>
            <p:nvPr/>
          </p:nvSpPr>
          <p:spPr>
            <a:xfrm flipH="false" flipV="false" rot="0">
              <a:off x="0" y="0"/>
              <a:ext cx="4686908" cy="112390"/>
            </a:xfrm>
            <a:custGeom>
              <a:avLst/>
              <a:gdLst/>
              <a:ahLst/>
              <a:cxnLst/>
              <a:rect r="r" b="b" t="t" l="l"/>
              <a:pathLst>
                <a:path h="112390" w="4686908">
                  <a:moveTo>
                    <a:pt x="4483708" y="0"/>
                  </a:moveTo>
                  <a:lnTo>
                    <a:pt x="0" y="0"/>
                  </a:lnTo>
                  <a:lnTo>
                    <a:pt x="203200" y="112390"/>
                  </a:lnTo>
                  <a:lnTo>
                    <a:pt x="4686908" y="112390"/>
                  </a:lnTo>
                  <a:lnTo>
                    <a:pt x="4483708" y="0"/>
                  </a:lnTo>
                  <a:close/>
                </a:path>
              </a:pathLst>
            </a:custGeom>
            <a:solidFill>
              <a:srgbClr val="363636"/>
            </a:solidFill>
            <a:ln cap="sq">
              <a:noFill/>
              <a:prstDash val="solid"/>
              <a:miter/>
            </a:ln>
          </p:spPr>
        </p:sp>
        <p:sp>
          <p:nvSpPr>
            <p:cNvPr name="TextBox 11" id="11"/>
            <p:cNvSpPr txBox="true"/>
            <p:nvPr/>
          </p:nvSpPr>
          <p:spPr>
            <a:xfrm>
              <a:off x="101600" y="-19050"/>
              <a:ext cx="4483708" cy="13144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2" id="12"/>
          <p:cNvSpPr/>
          <p:nvPr/>
        </p:nvSpPr>
        <p:spPr>
          <a:xfrm flipH="false" flipV="false" rot="0">
            <a:off x="406540" y="5999703"/>
            <a:ext cx="970260" cy="979161"/>
          </a:xfrm>
          <a:custGeom>
            <a:avLst/>
            <a:gdLst/>
            <a:ahLst/>
            <a:cxnLst/>
            <a:rect r="r" b="b" t="t" l="l"/>
            <a:pathLst>
              <a:path h="979161" w="970260">
                <a:moveTo>
                  <a:pt x="0" y="0"/>
                </a:moveTo>
                <a:lnTo>
                  <a:pt x="970259" y="0"/>
                </a:lnTo>
                <a:lnTo>
                  <a:pt x="970259" y="979161"/>
                </a:lnTo>
                <a:lnTo>
                  <a:pt x="0" y="9791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406540" y="8418407"/>
            <a:ext cx="970260" cy="982768"/>
          </a:xfrm>
          <a:custGeom>
            <a:avLst/>
            <a:gdLst/>
            <a:ahLst/>
            <a:cxnLst/>
            <a:rect r="r" b="b" t="t" l="l"/>
            <a:pathLst>
              <a:path h="982768" w="970260">
                <a:moveTo>
                  <a:pt x="0" y="0"/>
                </a:moveTo>
                <a:lnTo>
                  <a:pt x="970259" y="0"/>
                </a:lnTo>
                <a:lnTo>
                  <a:pt x="970259" y="982768"/>
                </a:lnTo>
                <a:lnTo>
                  <a:pt x="0" y="9827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489835" y="522921"/>
            <a:ext cx="9308329" cy="812974"/>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ДИНАМИЧНИ СТРИНГОВЕ</a:t>
            </a:r>
          </a:p>
        </p:txBody>
      </p:sp>
      <p:sp>
        <p:nvSpPr>
          <p:cNvPr name="TextBox 15" id="15"/>
          <p:cNvSpPr txBox="true"/>
          <p:nvPr/>
        </p:nvSpPr>
        <p:spPr>
          <a:xfrm rot="0">
            <a:off x="406540" y="2230647"/>
            <a:ext cx="15029076" cy="1071693"/>
          </a:xfrm>
          <a:prstGeom prst="rect">
            <a:avLst/>
          </a:prstGeom>
        </p:spPr>
        <p:txBody>
          <a:bodyPr anchor="t" rtlCol="false" tIns="0" lIns="0" bIns="0" rIns="0">
            <a:spAutoFit/>
          </a:bodyPr>
          <a:lstStyle/>
          <a:p>
            <a:pPr algn="just" marL="0" indent="0" lvl="0">
              <a:lnSpc>
                <a:spcPts val="2876"/>
              </a:lnSpc>
              <a:spcBef>
                <a:spcPct val="0"/>
              </a:spcBef>
            </a:pPr>
            <a:r>
              <a:rPr lang="en-US" b="true" sz="2054">
                <a:solidFill>
                  <a:srgbClr val="000000"/>
                </a:solidFill>
                <a:latin typeface="Canva Sans Bold"/>
                <a:ea typeface="Canva Sans Bold"/>
                <a:cs typeface="Canva Sans Bold"/>
                <a:sym typeface="Canva Sans Bold"/>
              </a:rPr>
              <a:t>Поставихме един проблем при работа със стрингове- излишното създаване на обекти при всеки опит за промяна върху стойността им. В Java съществуват обаче и т.нар. динамични низове. При тях низът представлява динамичен масив от символи, който може да бъде изменян по всякакъв начин.</a:t>
            </a:r>
          </a:p>
        </p:txBody>
      </p:sp>
      <p:sp>
        <p:nvSpPr>
          <p:cNvPr name="TextBox 16" id="16"/>
          <p:cNvSpPr txBox="true"/>
          <p:nvPr/>
        </p:nvSpPr>
        <p:spPr>
          <a:xfrm rot="0">
            <a:off x="5441064" y="3902415"/>
            <a:ext cx="5825785" cy="1076894"/>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За </a:t>
            </a:r>
            <a:r>
              <a:rPr lang="en-US" b="true" sz="2199">
                <a:solidFill>
                  <a:srgbClr val="000000"/>
                </a:solidFill>
                <a:latin typeface="Open Sauce Bold"/>
                <a:ea typeface="Open Sauce Bold"/>
                <a:cs typeface="Open Sauce Bold"/>
                <a:sym typeface="Open Sauce Bold"/>
              </a:rPr>
              <a:t>реализиране </a:t>
            </a:r>
            <a:r>
              <a:rPr lang="en-US" sz="2199">
                <a:solidFill>
                  <a:srgbClr val="000000"/>
                </a:solidFill>
                <a:latin typeface="Open Sauce"/>
                <a:ea typeface="Open Sauce"/>
                <a:cs typeface="Open Sauce"/>
                <a:sym typeface="Open Sauce"/>
              </a:rPr>
              <a:t>на такъв</a:t>
            </a:r>
            <a:r>
              <a:rPr lang="en-US" b="true" sz="2199">
                <a:solidFill>
                  <a:srgbClr val="000000"/>
                </a:solidFill>
                <a:latin typeface="Open Sauce Bold"/>
                <a:ea typeface="Open Sauce Bold"/>
                <a:cs typeface="Open Sauce Bold"/>
                <a:sym typeface="Open Sauce Bold"/>
              </a:rPr>
              <a:t> динамичен масив </a:t>
            </a:r>
            <a:r>
              <a:rPr lang="en-US" sz="2199">
                <a:solidFill>
                  <a:srgbClr val="000000"/>
                </a:solidFill>
                <a:latin typeface="Open Sauce"/>
                <a:ea typeface="Open Sauce"/>
                <a:cs typeface="Open Sauce"/>
                <a:sym typeface="Open Sauce"/>
              </a:rPr>
              <a:t>ни помага класът </a:t>
            </a:r>
            <a:r>
              <a:rPr lang="en-US" b="true" sz="2199">
                <a:solidFill>
                  <a:srgbClr val="000000"/>
                </a:solidFill>
                <a:latin typeface="Open Sauce Bold"/>
                <a:ea typeface="Open Sauce Bold"/>
                <a:cs typeface="Open Sauce Bold"/>
                <a:sym typeface="Open Sauce Bold"/>
              </a:rPr>
              <a:t>StringBuilder</a:t>
            </a:r>
            <a:r>
              <a:rPr lang="en-US" sz="2199">
                <a:solidFill>
                  <a:srgbClr val="000000"/>
                </a:solidFill>
                <a:latin typeface="Open Sauce"/>
                <a:ea typeface="Open Sauce"/>
                <a:cs typeface="Open Sauce"/>
                <a:sym typeface="Open Sauce"/>
              </a:rPr>
              <a:t>, както и неговият аналог </a:t>
            </a:r>
            <a:r>
              <a:rPr lang="en-US" b="true" sz="2199">
                <a:solidFill>
                  <a:srgbClr val="000000"/>
                </a:solidFill>
                <a:latin typeface="Open Sauce Bold"/>
                <a:ea typeface="Open Sauce Bold"/>
                <a:cs typeface="Open Sauce Bold"/>
                <a:sym typeface="Open Sauce Bold"/>
              </a:rPr>
              <a:t>StringBuffer</a:t>
            </a:r>
            <a:r>
              <a:rPr lang="en-US" sz="2199">
                <a:solidFill>
                  <a:srgbClr val="000000"/>
                </a:solidFill>
                <a:latin typeface="Open Sauce"/>
                <a:ea typeface="Open Sauce"/>
                <a:cs typeface="Open Sauce"/>
                <a:sym typeface="Open Sauce"/>
              </a:rPr>
              <a:t>. </a:t>
            </a:r>
          </a:p>
        </p:txBody>
      </p:sp>
      <p:sp>
        <p:nvSpPr>
          <p:cNvPr name="TextBox 17" id="17"/>
          <p:cNvSpPr txBox="true"/>
          <p:nvPr/>
        </p:nvSpPr>
        <p:spPr>
          <a:xfrm rot="0">
            <a:off x="1868350" y="5579384"/>
            <a:ext cx="9526759" cy="1800750"/>
          </a:xfrm>
          <a:prstGeom prst="rect">
            <a:avLst/>
          </a:prstGeom>
        </p:spPr>
        <p:txBody>
          <a:bodyPr anchor="t" rtlCol="false" tIns="0" lIns="0" bIns="0" rIns="0">
            <a:spAutoFit/>
          </a:bodyPr>
          <a:lstStyle/>
          <a:p>
            <a:pPr algn="just">
              <a:lnSpc>
                <a:spcPts val="2859"/>
              </a:lnSpc>
              <a:spcBef>
                <a:spcPct val="0"/>
              </a:spcBef>
            </a:pPr>
            <a:r>
              <a:rPr lang="en-US" sz="2199">
                <a:solidFill>
                  <a:srgbClr val="000000"/>
                </a:solidFill>
                <a:latin typeface="Open Sauce"/>
                <a:ea typeface="Open Sauce"/>
                <a:cs typeface="Open Sauce"/>
                <a:sym typeface="Open Sauce"/>
              </a:rPr>
              <a:t>Разликата между двата класа е, че StringBuffer представлява синхронизирана имплементация на StringBuilder-а, той е thread safe. Тоест, ако динамичният масив е споделен ресурс и се налага синхронизация, то е редно да използваме синхронизираната имплементация.</a:t>
            </a:r>
          </a:p>
        </p:txBody>
      </p:sp>
      <p:sp>
        <p:nvSpPr>
          <p:cNvPr name="TextBox 18" id="18"/>
          <p:cNvSpPr txBox="true"/>
          <p:nvPr/>
        </p:nvSpPr>
        <p:spPr>
          <a:xfrm rot="0">
            <a:off x="1881435" y="7980209"/>
            <a:ext cx="9676778" cy="1800750"/>
          </a:xfrm>
          <a:prstGeom prst="rect">
            <a:avLst/>
          </a:prstGeom>
        </p:spPr>
        <p:txBody>
          <a:bodyPr anchor="t" rtlCol="false" tIns="0" lIns="0" bIns="0" rIns="0">
            <a:spAutoFit/>
          </a:bodyPr>
          <a:lstStyle/>
          <a:p>
            <a:pPr algn="just">
              <a:lnSpc>
                <a:spcPts val="2859"/>
              </a:lnSpc>
              <a:spcBef>
                <a:spcPct val="0"/>
              </a:spcBef>
            </a:pPr>
            <a:r>
              <a:rPr lang="en-US" sz="2199">
                <a:solidFill>
                  <a:srgbClr val="000000"/>
                </a:solidFill>
                <a:latin typeface="Open Sauce"/>
                <a:ea typeface="Open Sauce"/>
                <a:cs typeface="Open Sauce"/>
                <a:sym typeface="Open Sauce"/>
              </a:rPr>
              <a:t>Използването на StringBuffer и изобщо на всички подобни обекти, грижещи се за синхронизация, е изключително ресурсоемко и влияе на производителността. По-често срещаният вариант е да не се налага синхронизиране, затова се използва StringBuilder. Работата с двата класа е абсолютно сходна – имат едни и същи методи.</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835971" y="439956"/>
            <a:ext cx="23547107" cy="1211898"/>
            <a:chOff x="0" y="0"/>
            <a:chExt cx="2282372" cy="117467"/>
          </a:xfrm>
        </p:grpSpPr>
        <p:sp>
          <p:nvSpPr>
            <p:cNvPr name="Freeform 4" id="4"/>
            <p:cNvSpPr/>
            <p:nvPr/>
          </p:nvSpPr>
          <p:spPr>
            <a:xfrm flipH="false" flipV="false" rot="0">
              <a:off x="0" y="0"/>
              <a:ext cx="2282372" cy="117467"/>
            </a:xfrm>
            <a:custGeom>
              <a:avLst/>
              <a:gdLst/>
              <a:ahLst/>
              <a:cxnLst/>
              <a:rect r="r" b="b" t="t" l="l"/>
              <a:pathLst>
                <a:path h="117467" w="2282372">
                  <a:moveTo>
                    <a:pt x="2079172" y="0"/>
                  </a:moveTo>
                  <a:lnTo>
                    <a:pt x="0" y="0"/>
                  </a:lnTo>
                  <a:lnTo>
                    <a:pt x="203200" y="117467"/>
                  </a:lnTo>
                  <a:lnTo>
                    <a:pt x="2282372" y="117467"/>
                  </a:lnTo>
                  <a:lnTo>
                    <a:pt x="2079172" y="0"/>
                  </a:lnTo>
                  <a:close/>
                </a:path>
              </a:pathLst>
            </a:custGeom>
            <a:solidFill>
              <a:srgbClr val="010101"/>
            </a:solidFill>
            <a:ln cap="sq">
              <a:noFill/>
              <a:prstDash val="solid"/>
              <a:miter/>
            </a:ln>
          </p:spPr>
        </p:sp>
        <p:sp>
          <p:nvSpPr>
            <p:cNvPr name="TextBox 5" id="5"/>
            <p:cNvSpPr txBox="true"/>
            <p:nvPr/>
          </p:nvSpPr>
          <p:spPr>
            <a:xfrm>
              <a:off x="101600" y="-19050"/>
              <a:ext cx="2079172" cy="13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424927" y="1514109"/>
            <a:ext cx="18944334" cy="275488"/>
            <a:chOff x="0" y="0"/>
            <a:chExt cx="15050619" cy="218865"/>
          </a:xfrm>
        </p:grpSpPr>
        <p:sp>
          <p:nvSpPr>
            <p:cNvPr name="Freeform 7" id="7"/>
            <p:cNvSpPr/>
            <p:nvPr/>
          </p:nvSpPr>
          <p:spPr>
            <a:xfrm flipH="false" flipV="false" rot="0">
              <a:off x="0" y="0"/>
              <a:ext cx="15050619" cy="218865"/>
            </a:xfrm>
            <a:custGeom>
              <a:avLst/>
              <a:gdLst/>
              <a:ahLst/>
              <a:cxnLst/>
              <a:rect r="r" b="b" t="t" l="l"/>
              <a:pathLst>
                <a:path h="218865" w="15050619">
                  <a:moveTo>
                    <a:pt x="14847419" y="0"/>
                  </a:moveTo>
                  <a:lnTo>
                    <a:pt x="0" y="0"/>
                  </a:lnTo>
                  <a:lnTo>
                    <a:pt x="203200" y="218865"/>
                  </a:lnTo>
                  <a:lnTo>
                    <a:pt x="15050619" y="218865"/>
                  </a:lnTo>
                  <a:lnTo>
                    <a:pt x="14847419" y="0"/>
                  </a:lnTo>
                  <a:close/>
                </a:path>
              </a:pathLst>
            </a:custGeom>
            <a:solidFill>
              <a:srgbClr val="727070"/>
            </a:solidFill>
            <a:ln cap="sq">
              <a:noFill/>
              <a:prstDash val="solid"/>
              <a:miter/>
            </a:ln>
          </p:spPr>
        </p:sp>
        <p:sp>
          <p:nvSpPr>
            <p:cNvPr name="TextBox 8" id="8"/>
            <p:cNvSpPr txBox="true"/>
            <p:nvPr/>
          </p:nvSpPr>
          <p:spPr>
            <a:xfrm>
              <a:off x="101600" y="-19050"/>
              <a:ext cx="14847419"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2199740" y="-131220"/>
            <a:ext cx="23819308" cy="571175"/>
            <a:chOff x="0" y="0"/>
            <a:chExt cx="4686908" cy="112390"/>
          </a:xfrm>
        </p:grpSpPr>
        <p:sp>
          <p:nvSpPr>
            <p:cNvPr name="Freeform 10" id="10"/>
            <p:cNvSpPr/>
            <p:nvPr/>
          </p:nvSpPr>
          <p:spPr>
            <a:xfrm flipH="false" flipV="false" rot="0">
              <a:off x="0" y="0"/>
              <a:ext cx="4686908" cy="112390"/>
            </a:xfrm>
            <a:custGeom>
              <a:avLst/>
              <a:gdLst/>
              <a:ahLst/>
              <a:cxnLst/>
              <a:rect r="r" b="b" t="t" l="l"/>
              <a:pathLst>
                <a:path h="112390" w="4686908">
                  <a:moveTo>
                    <a:pt x="4483708" y="0"/>
                  </a:moveTo>
                  <a:lnTo>
                    <a:pt x="0" y="0"/>
                  </a:lnTo>
                  <a:lnTo>
                    <a:pt x="203200" y="112390"/>
                  </a:lnTo>
                  <a:lnTo>
                    <a:pt x="4686908" y="112390"/>
                  </a:lnTo>
                  <a:lnTo>
                    <a:pt x="4483708" y="0"/>
                  </a:lnTo>
                  <a:close/>
                </a:path>
              </a:pathLst>
            </a:custGeom>
            <a:solidFill>
              <a:srgbClr val="363636"/>
            </a:solidFill>
            <a:ln cap="sq">
              <a:noFill/>
              <a:prstDash val="solid"/>
              <a:miter/>
            </a:ln>
          </p:spPr>
        </p:sp>
        <p:sp>
          <p:nvSpPr>
            <p:cNvPr name="TextBox 11" id="11"/>
            <p:cNvSpPr txBox="true"/>
            <p:nvPr/>
          </p:nvSpPr>
          <p:spPr>
            <a:xfrm>
              <a:off x="101600" y="-19050"/>
              <a:ext cx="4483708" cy="13144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4489835" y="522921"/>
            <a:ext cx="9308329" cy="812974"/>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ДИНАМИЧНИ СТРИНГОВЕ</a:t>
            </a:r>
          </a:p>
        </p:txBody>
      </p:sp>
      <p:sp>
        <p:nvSpPr>
          <p:cNvPr name="TextBox 13" id="13"/>
          <p:cNvSpPr txBox="true"/>
          <p:nvPr/>
        </p:nvSpPr>
        <p:spPr>
          <a:xfrm rot="0">
            <a:off x="406540" y="3301366"/>
            <a:ext cx="8442120" cy="347837"/>
          </a:xfrm>
          <a:prstGeom prst="rect">
            <a:avLst/>
          </a:prstGeom>
        </p:spPr>
        <p:txBody>
          <a:bodyPr anchor="t" rtlCol="false" tIns="0" lIns="0" bIns="0" rIns="0">
            <a:spAutoFit/>
          </a:bodyPr>
          <a:lstStyle/>
          <a:p>
            <a:pPr algn="just" marL="0" indent="0" lvl="0">
              <a:lnSpc>
                <a:spcPts val="2876"/>
              </a:lnSpc>
              <a:spcBef>
                <a:spcPct val="0"/>
              </a:spcBef>
            </a:pPr>
            <a:r>
              <a:rPr lang="en-US" b="true" sz="2054">
                <a:solidFill>
                  <a:srgbClr val="000000"/>
                </a:solidFill>
                <a:latin typeface="Canva Sans Bold"/>
                <a:ea typeface="Canva Sans Bold"/>
                <a:cs typeface="Canva Sans Bold"/>
                <a:sym typeface="Canva Sans Bold"/>
              </a:rPr>
              <a:t>Някои </a:t>
            </a:r>
            <a:r>
              <a:rPr lang="en-US" b="true" sz="2054">
                <a:solidFill>
                  <a:srgbClr val="FF3131"/>
                </a:solidFill>
                <a:latin typeface="Canva Sans Bold"/>
                <a:ea typeface="Canva Sans Bold"/>
                <a:cs typeface="Canva Sans Bold"/>
                <a:sym typeface="Canva Sans Bold"/>
              </a:rPr>
              <a:t>по-важни методи</a:t>
            </a:r>
            <a:r>
              <a:rPr lang="en-US" b="true" sz="2054">
                <a:solidFill>
                  <a:srgbClr val="000000"/>
                </a:solidFill>
                <a:latin typeface="Canva Sans Bold"/>
                <a:ea typeface="Canva Sans Bold"/>
                <a:cs typeface="Canva Sans Bold"/>
                <a:sym typeface="Canva Sans Bold"/>
              </a:rPr>
              <a:t> на класа </a:t>
            </a:r>
            <a:r>
              <a:rPr lang="en-US" b="true" sz="2054">
                <a:solidFill>
                  <a:srgbClr val="8C52FF"/>
                </a:solidFill>
                <a:latin typeface="Canva Sans Bold"/>
                <a:ea typeface="Canva Sans Bold"/>
                <a:cs typeface="Canva Sans Bold"/>
                <a:sym typeface="Canva Sans Bold"/>
              </a:rPr>
              <a:t>StringBuilder</a:t>
            </a:r>
            <a:r>
              <a:rPr lang="en-US" b="true" sz="2054">
                <a:solidFill>
                  <a:srgbClr val="000000"/>
                </a:solidFill>
                <a:latin typeface="Canva Sans Bold"/>
                <a:ea typeface="Canva Sans Bold"/>
                <a:cs typeface="Canva Sans Bold"/>
                <a:sym typeface="Canva Sans Bold"/>
              </a:rPr>
              <a:t>/</a:t>
            </a:r>
            <a:r>
              <a:rPr lang="en-US" b="true" sz="2054">
                <a:solidFill>
                  <a:srgbClr val="8C52FF"/>
                </a:solidFill>
                <a:latin typeface="Canva Sans Bold"/>
                <a:ea typeface="Canva Sans Bold"/>
                <a:cs typeface="Canva Sans Bold"/>
                <a:sym typeface="Canva Sans Bold"/>
              </a:rPr>
              <a:t>StringBuffer</a:t>
            </a:r>
            <a:r>
              <a:rPr lang="en-US" b="true" sz="2054">
                <a:solidFill>
                  <a:srgbClr val="000000"/>
                </a:solidFill>
                <a:latin typeface="Canva Sans Bold"/>
                <a:ea typeface="Canva Sans Bold"/>
                <a:cs typeface="Canva Sans Bold"/>
                <a:sym typeface="Canva Sans Bold"/>
              </a:rPr>
              <a:t>:</a:t>
            </a:r>
          </a:p>
        </p:txBody>
      </p:sp>
      <p:sp>
        <p:nvSpPr>
          <p:cNvPr name="TextBox 14" id="14"/>
          <p:cNvSpPr txBox="true"/>
          <p:nvPr/>
        </p:nvSpPr>
        <p:spPr>
          <a:xfrm rot="0">
            <a:off x="406540" y="4210507"/>
            <a:ext cx="16841710" cy="3972318"/>
          </a:xfrm>
          <a:prstGeom prst="rect">
            <a:avLst/>
          </a:prstGeom>
        </p:spPr>
        <p:txBody>
          <a:bodyPr anchor="t" rtlCol="false" tIns="0" lIns="0" bIns="0" rIns="0">
            <a:spAutoFit/>
          </a:bodyPr>
          <a:lstStyle/>
          <a:p>
            <a:pPr algn="l" marL="474979" indent="-237490" lvl="1">
              <a:lnSpc>
                <a:spcPts val="2859"/>
              </a:lnSpc>
              <a:buFont typeface="Arial"/>
              <a:buChar char="•"/>
            </a:pPr>
            <a:r>
              <a:rPr lang="en-US" b="true" sz="2199">
                <a:solidFill>
                  <a:srgbClr val="000000"/>
                </a:solidFill>
                <a:latin typeface="Open Sauce Bold"/>
                <a:ea typeface="Open Sauce Bold"/>
                <a:cs typeface="Open Sauce Bold"/>
                <a:sym typeface="Open Sauce Bold"/>
              </a:rPr>
              <a:t>public StringBuffer </a:t>
            </a:r>
            <a:r>
              <a:rPr lang="en-US" sz="2199">
                <a:solidFill>
                  <a:srgbClr val="000000"/>
                </a:solidFill>
                <a:latin typeface="Open Sauce"/>
                <a:ea typeface="Open Sauce"/>
                <a:cs typeface="Open Sauce"/>
                <a:sym typeface="Open Sauce"/>
              </a:rPr>
              <a:t>append(</a:t>
            </a:r>
            <a:r>
              <a:rPr lang="en-US" b="true" sz="2199">
                <a:solidFill>
                  <a:srgbClr val="000000"/>
                </a:solidFill>
                <a:latin typeface="Open Sauce Bold"/>
                <a:ea typeface="Open Sauce Bold"/>
                <a:cs typeface="Open Sauce Bold"/>
                <a:sym typeface="Open Sauce Bold"/>
              </a:rPr>
              <a:t>String </a:t>
            </a:r>
            <a:r>
              <a:rPr lang="en-US" sz="2199">
                <a:solidFill>
                  <a:srgbClr val="000000"/>
                </a:solidFill>
                <a:latin typeface="Open Sauce"/>
                <a:ea typeface="Open Sauce"/>
                <a:cs typeface="Open Sauce"/>
                <a:sym typeface="Open Sauce"/>
              </a:rPr>
              <a:t>s):   </a:t>
            </a:r>
            <a:r>
              <a:rPr lang="en-US" b="true" sz="2199">
                <a:solidFill>
                  <a:srgbClr val="004AAD"/>
                </a:solidFill>
                <a:latin typeface="Open Sauce Bold"/>
                <a:ea typeface="Open Sauce Bold"/>
                <a:cs typeface="Open Sauce Bold"/>
                <a:sym typeface="Open Sauce Bold"/>
              </a:rPr>
              <a:t>Добавя </a:t>
            </a:r>
            <a:r>
              <a:rPr lang="en-US" b="true" sz="2199">
                <a:solidFill>
                  <a:srgbClr val="00BF63"/>
                </a:solidFill>
                <a:latin typeface="Open Sauce Bold"/>
                <a:ea typeface="Open Sauce Bold"/>
                <a:cs typeface="Open Sauce Bold"/>
                <a:sym typeface="Open Sauce Bold"/>
              </a:rPr>
              <a:t>нов </a:t>
            </a:r>
            <a:r>
              <a:rPr lang="en-US" b="true" sz="2199">
                <a:solidFill>
                  <a:srgbClr val="FF3131"/>
                </a:solidFill>
                <a:latin typeface="Open Sauce Bold"/>
                <a:ea typeface="Open Sauce Bold"/>
                <a:cs typeface="Open Sauce Bold"/>
                <a:sym typeface="Open Sauce Bold"/>
              </a:rPr>
              <a:t>стринг</a:t>
            </a:r>
            <a:r>
              <a:rPr lang="en-US" b="true" sz="2199">
                <a:solidFill>
                  <a:srgbClr val="00BF63"/>
                </a:solidFill>
                <a:latin typeface="Open Sauce Bold"/>
                <a:ea typeface="Open Sauce Bold"/>
                <a:cs typeface="Open Sauce Bold"/>
                <a:sym typeface="Open Sauce Bold"/>
              </a:rPr>
              <a:t> към дадения </a:t>
            </a:r>
            <a:r>
              <a:rPr lang="en-US" b="true" sz="2199">
                <a:solidFill>
                  <a:srgbClr val="FF3131"/>
                </a:solidFill>
                <a:latin typeface="Open Sauce Bold"/>
                <a:ea typeface="Open Sauce Bold"/>
                <a:cs typeface="Open Sauce Bold"/>
                <a:sym typeface="Open Sauce Bold"/>
              </a:rPr>
              <a:t>стринг</a:t>
            </a:r>
          </a:p>
          <a:p>
            <a:pPr algn="l">
              <a:lnSpc>
                <a:spcPts val="2859"/>
              </a:lnSpc>
            </a:pPr>
          </a:p>
          <a:p>
            <a:pPr algn="l" marL="474979" indent="-237490" lvl="1">
              <a:lnSpc>
                <a:spcPts val="2859"/>
              </a:lnSpc>
              <a:buFont typeface="Arial"/>
              <a:buChar char="•"/>
            </a:pPr>
            <a:r>
              <a:rPr lang="en-US" b="true" sz="2199">
                <a:solidFill>
                  <a:srgbClr val="000000"/>
                </a:solidFill>
                <a:latin typeface="Open Sauce Bold"/>
                <a:ea typeface="Open Sauce Bold"/>
                <a:cs typeface="Open Sauce Bold"/>
                <a:sym typeface="Open Sauce Bold"/>
              </a:rPr>
              <a:t>public StringBuffer </a:t>
            </a:r>
            <a:r>
              <a:rPr lang="en-US" sz="2199">
                <a:solidFill>
                  <a:srgbClr val="000000"/>
                </a:solidFill>
                <a:latin typeface="Open Sauce"/>
                <a:ea typeface="Open Sauce"/>
                <a:cs typeface="Open Sauce"/>
                <a:sym typeface="Open Sauce"/>
              </a:rPr>
              <a:t>reverse():   </a:t>
            </a:r>
            <a:r>
              <a:rPr lang="en-US" b="true" sz="2199">
                <a:solidFill>
                  <a:srgbClr val="004AAD"/>
                </a:solidFill>
                <a:latin typeface="Open Sauce Bold"/>
                <a:ea typeface="Open Sauce Bold"/>
                <a:cs typeface="Open Sauce Bold"/>
                <a:sym typeface="Open Sauce Bold"/>
              </a:rPr>
              <a:t>Обръща </a:t>
            </a:r>
            <a:r>
              <a:rPr lang="en-US" b="true" sz="2199">
                <a:solidFill>
                  <a:srgbClr val="00BF63"/>
                </a:solidFill>
                <a:latin typeface="Open Sauce Bold"/>
                <a:ea typeface="Open Sauce Bold"/>
                <a:cs typeface="Open Sauce Bold"/>
                <a:sym typeface="Open Sauce Bold"/>
              </a:rPr>
              <a:t>наобратно стринга.</a:t>
            </a:r>
          </a:p>
          <a:p>
            <a:pPr algn="l">
              <a:lnSpc>
                <a:spcPts val="2859"/>
              </a:lnSpc>
            </a:pPr>
          </a:p>
          <a:p>
            <a:pPr algn="l" marL="474979" indent="-237490" lvl="1">
              <a:lnSpc>
                <a:spcPts val="2859"/>
              </a:lnSpc>
              <a:buFont typeface="Arial"/>
              <a:buChar char="•"/>
            </a:pPr>
            <a:r>
              <a:rPr lang="en-US" b="true" sz="2199">
                <a:solidFill>
                  <a:srgbClr val="000000"/>
                </a:solidFill>
                <a:latin typeface="Open Sauce Bold"/>
                <a:ea typeface="Open Sauce Bold"/>
                <a:cs typeface="Open Sauce Bold"/>
                <a:sym typeface="Open Sauce Bold"/>
              </a:rPr>
              <a:t>public </a:t>
            </a:r>
            <a:r>
              <a:rPr lang="en-US" sz="2199">
                <a:solidFill>
                  <a:srgbClr val="000000"/>
                </a:solidFill>
                <a:latin typeface="Open Sauce"/>
                <a:ea typeface="Open Sauce"/>
                <a:cs typeface="Open Sauce"/>
                <a:sym typeface="Open Sauce"/>
              </a:rPr>
              <a:t>delete(</a:t>
            </a:r>
            <a:r>
              <a:rPr lang="en-US" b="true" sz="2199">
                <a:solidFill>
                  <a:srgbClr val="000000"/>
                </a:solidFill>
                <a:latin typeface="Open Sauce Bold"/>
                <a:ea typeface="Open Sauce Bold"/>
                <a:cs typeface="Open Sauce Bold"/>
                <a:sym typeface="Open Sauce Bold"/>
              </a:rPr>
              <a:t>int </a:t>
            </a:r>
            <a:r>
              <a:rPr lang="en-US" sz="2199">
                <a:solidFill>
                  <a:srgbClr val="000000"/>
                </a:solidFill>
                <a:latin typeface="Open Sauce"/>
                <a:ea typeface="Open Sauce"/>
                <a:cs typeface="Open Sauce"/>
                <a:sym typeface="Open Sauce"/>
              </a:rPr>
              <a:t>start, </a:t>
            </a:r>
            <a:r>
              <a:rPr lang="en-US" b="true" sz="2199">
                <a:solidFill>
                  <a:srgbClr val="000000"/>
                </a:solidFill>
                <a:latin typeface="Open Sauce Bold"/>
                <a:ea typeface="Open Sauce Bold"/>
                <a:cs typeface="Open Sauce Bold"/>
                <a:sym typeface="Open Sauce Bold"/>
              </a:rPr>
              <a:t>int </a:t>
            </a:r>
            <a:r>
              <a:rPr lang="en-US" sz="2199">
                <a:solidFill>
                  <a:srgbClr val="000000"/>
                </a:solidFill>
                <a:latin typeface="Open Sauce"/>
                <a:ea typeface="Open Sauce"/>
                <a:cs typeface="Open Sauce"/>
                <a:sym typeface="Open Sauce"/>
              </a:rPr>
              <a:t>end):   </a:t>
            </a:r>
            <a:r>
              <a:rPr lang="en-US" b="true" sz="2199">
                <a:solidFill>
                  <a:srgbClr val="004AAD"/>
                </a:solidFill>
                <a:latin typeface="Open Sauce Bold"/>
                <a:ea typeface="Open Sauce Bold"/>
                <a:cs typeface="Open Sauce Bold"/>
                <a:sym typeface="Open Sauce Bold"/>
              </a:rPr>
              <a:t>Изтрива </a:t>
            </a:r>
            <a:r>
              <a:rPr lang="en-US" b="true" sz="2199">
                <a:solidFill>
                  <a:srgbClr val="FF3131"/>
                </a:solidFill>
                <a:latin typeface="Open Sauce Bold"/>
                <a:ea typeface="Open Sauce Bold"/>
                <a:cs typeface="Open Sauce Bold"/>
                <a:sym typeface="Open Sauce Bold"/>
              </a:rPr>
              <a:t>подниз </a:t>
            </a:r>
            <a:r>
              <a:rPr lang="en-US" b="true" sz="2199">
                <a:solidFill>
                  <a:srgbClr val="00BF63"/>
                </a:solidFill>
                <a:latin typeface="Open Sauce Bold"/>
                <a:ea typeface="Open Sauce Bold"/>
                <a:cs typeface="Open Sauce Bold"/>
                <a:sym typeface="Open Sauce Bold"/>
              </a:rPr>
              <a:t>от дадения, между индекс </a:t>
            </a:r>
            <a:r>
              <a:rPr lang="en-US" b="true" sz="2199">
                <a:solidFill>
                  <a:srgbClr val="FF3131"/>
                </a:solidFill>
                <a:latin typeface="Open Sauce Bold"/>
                <a:ea typeface="Open Sauce Bold"/>
                <a:cs typeface="Open Sauce Bold"/>
                <a:sym typeface="Open Sauce Bold"/>
              </a:rPr>
              <a:t>start </a:t>
            </a:r>
            <a:r>
              <a:rPr lang="en-US" b="true" sz="2199">
                <a:solidFill>
                  <a:srgbClr val="00BF63"/>
                </a:solidFill>
                <a:latin typeface="Open Sauce Bold"/>
                <a:ea typeface="Open Sauce Bold"/>
                <a:cs typeface="Open Sauce Bold"/>
                <a:sym typeface="Open Sauce Bold"/>
              </a:rPr>
              <a:t>и </a:t>
            </a:r>
            <a:r>
              <a:rPr lang="en-US" b="true" sz="2199">
                <a:solidFill>
                  <a:srgbClr val="004AAD"/>
                </a:solidFill>
                <a:latin typeface="Open Sauce Bold"/>
                <a:ea typeface="Open Sauce Bold"/>
                <a:cs typeface="Open Sauce Bold"/>
                <a:sym typeface="Open Sauce Bold"/>
              </a:rPr>
              <a:t>индекс</a:t>
            </a:r>
          </a:p>
          <a:p>
            <a:pPr algn="l">
              <a:lnSpc>
                <a:spcPts val="2859"/>
              </a:lnSpc>
            </a:pPr>
          </a:p>
          <a:p>
            <a:pPr algn="l" marL="474979" indent="-237490" lvl="1">
              <a:lnSpc>
                <a:spcPts val="2859"/>
              </a:lnSpc>
              <a:buFont typeface="Arial"/>
              <a:buChar char="•"/>
            </a:pPr>
            <a:r>
              <a:rPr lang="en-US" b="true" sz="2199">
                <a:solidFill>
                  <a:srgbClr val="000000"/>
                </a:solidFill>
                <a:latin typeface="Open Sauce Bold"/>
                <a:ea typeface="Open Sauce Bold"/>
                <a:cs typeface="Open Sauce Bold"/>
                <a:sym typeface="Open Sauce Bold"/>
              </a:rPr>
              <a:t>public </a:t>
            </a:r>
            <a:r>
              <a:rPr lang="en-US" sz="2199">
                <a:solidFill>
                  <a:srgbClr val="000000"/>
                </a:solidFill>
                <a:latin typeface="Open Sauce"/>
                <a:ea typeface="Open Sauce"/>
                <a:cs typeface="Open Sauce"/>
                <a:sym typeface="Open Sauce"/>
              </a:rPr>
              <a:t>insert(int offset, int i):    </a:t>
            </a:r>
            <a:r>
              <a:rPr lang="en-US" b="true" sz="2199">
                <a:solidFill>
                  <a:srgbClr val="004AAD"/>
                </a:solidFill>
                <a:latin typeface="Open Sauce Bold"/>
                <a:ea typeface="Open Sauce Bold"/>
                <a:cs typeface="Open Sauce Bold"/>
                <a:sym typeface="Open Sauce Bold"/>
              </a:rPr>
              <a:t>Вмъква </a:t>
            </a:r>
            <a:r>
              <a:rPr lang="en-US" b="true" sz="2199">
                <a:solidFill>
                  <a:srgbClr val="00BF63"/>
                </a:solidFill>
                <a:latin typeface="Open Sauce Bold"/>
                <a:ea typeface="Open Sauce Bold"/>
                <a:cs typeface="Open Sauce Bold"/>
                <a:sym typeface="Open Sauce Bold"/>
              </a:rPr>
              <a:t>на опредлено отстояние (</a:t>
            </a:r>
            <a:r>
              <a:rPr lang="en-US" b="true" sz="2199">
                <a:solidFill>
                  <a:srgbClr val="FF3131"/>
                </a:solidFill>
                <a:latin typeface="Open Sauce Bold"/>
                <a:ea typeface="Open Sauce Bold"/>
                <a:cs typeface="Open Sauce Bold"/>
                <a:sym typeface="Open Sauce Bold"/>
              </a:rPr>
              <a:t>offset</a:t>
            </a:r>
            <a:r>
              <a:rPr lang="en-US" b="true" sz="2199">
                <a:solidFill>
                  <a:srgbClr val="00BF63"/>
                </a:solidFill>
                <a:latin typeface="Open Sauce Bold"/>
                <a:ea typeface="Open Sauce Bold"/>
                <a:cs typeface="Open Sauce Bold"/>
                <a:sym typeface="Open Sauce Bold"/>
              </a:rPr>
              <a:t>) определено число </a:t>
            </a:r>
            <a:r>
              <a:rPr lang="en-US" b="true" sz="2199">
                <a:solidFill>
                  <a:srgbClr val="FF3131"/>
                </a:solidFill>
                <a:latin typeface="Open Sauce Bold"/>
                <a:ea typeface="Open Sauce Bold"/>
                <a:cs typeface="Open Sauce Bold"/>
                <a:sym typeface="Open Sauce Bold"/>
              </a:rPr>
              <a:t>( i )</a:t>
            </a:r>
            <a:r>
              <a:rPr lang="en-US" b="true" sz="2199">
                <a:solidFill>
                  <a:srgbClr val="00BF63"/>
                </a:solidFill>
                <a:latin typeface="Open Sauce Bold"/>
                <a:ea typeface="Open Sauce Bold"/>
                <a:cs typeface="Open Sauce Bold"/>
                <a:sym typeface="Open Sauce Bold"/>
              </a:rPr>
              <a:t>. Съществуват още множество </a:t>
            </a:r>
            <a:r>
              <a:rPr lang="en-US" b="true" sz="2199">
                <a:solidFill>
                  <a:srgbClr val="004AAD"/>
                </a:solidFill>
                <a:latin typeface="Open Sauce Bold"/>
                <a:ea typeface="Open Sauce Bold"/>
                <a:cs typeface="Open Sauce Bold"/>
                <a:sym typeface="Open Sauce Bold"/>
              </a:rPr>
              <a:t>предефинирани методи</a:t>
            </a:r>
            <a:r>
              <a:rPr lang="en-US" b="true" sz="2199">
                <a:solidFill>
                  <a:srgbClr val="00BF63"/>
                </a:solidFill>
                <a:latin typeface="Open Sauce Bold"/>
                <a:ea typeface="Open Sauce Bold"/>
                <a:cs typeface="Open Sauce Bold"/>
                <a:sym typeface="Open Sauce Bold"/>
              </a:rPr>
              <a:t> на този – с </a:t>
            </a:r>
            <a:r>
              <a:rPr lang="en-US" b="true" sz="2199">
                <a:solidFill>
                  <a:srgbClr val="004AAD"/>
                </a:solidFill>
                <a:latin typeface="Open Sauce Bold"/>
                <a:ea typeface="Open Sauce Bold"/>
                <a:cs typeface="Open Sauce Bold"/>
                <a:sym typeface="Open Sauce Bold"/>
              </a:rPr>
              <a:t>втори параметър</a:t>
            </a:r>
            <a:r>
              <a:rPr lang="en-US" b="true" sz="2199">
                <a:solidFill>
                  <a:srgbClr val="00BF63"/>
                </a:solidFill>
                <a:latin typeface="Open Sauce Bold"/>
                <a:ea typeface="Open Sauce Bold"/>
                <a:cs typeface="Open Sauce Bold"/>
                <a:sym typeface="Open Sauce Bold"/>
              </a:rPr>
              <a:t> </a:t>
            </a:r>
            <a:r>
              <a:rPr lang="en-US" b="true" sz="2199">
                <a:solidFill>
                  <a:srgbClr val="FF3131"/>
                </a:solidFill>
                <a:latin typeface="Open Sauce Bold"/>
                <a:ea typeface="Open Sauce Bold"/>
                <a:cs typeface="Open Sauce Bold"/>
                <a:sym typeface="Open Sauce Bold"/>
              </a:rPr>
              <a:t>boolean</a:t>
            </a:r>
            <a:r>
              <a:rPr lang="en-US" b="true" sz="2199">
                <a:solidFill>
                  <a:srgbClr val="00BF63"/>
                </a:solidFill>
                <a:latin typeface="Open Sauce Bold"/>
                <a:ea typeface="Open Sauce Bold"/>
                <a:cs typeface="Open Sauce Bold"/>
                <a:sym typeface="Open Sauce Bold"/>
              </a:rPr>
              <a:t>, </a:t>
            </a:r>
            <a:r>
              <a:rPr lang="en-US" b="true" sz="2199">
                <a:solidFill>
                  <a:srgbClr val="FF3131"/>
                </a:solidFill>
                <a:latin typeface="Open Sauce Bold"/>
                <a:ea typeface="Open Sauce Bold"/>
                <a:cs typeface="Open Sauce Bold"/>
                <a:sym typeface="Open Sauce Bold"/>
              </a:rPr>
              <a:t>char</a:t>
            </a:r>
            <a:r>
              <a:rPr lang="en-US" b="true" sz="2199">
                <a:solidFill>
                  <a:srgbClr val="00BF63"/>
                </a:solidFill>
                <a:latin typeface="Open Sauce Bold"/>
                <a:ea typeface="Open Sauce Bold"/>
                <a:cs typeface="Open Sauce Bold"/>
                <a:sym typeface="Open Sauce Bold"/>
              </a:rPr>
              <a:t>, </a:t>
            </a:r>
            <a:r>
              <a:rPr lang="en-US" b="true" sz="2199">
                <a:solidFill>
                  <a:srgbClr val="FF3131"/>
                </a:solidFill>
                <a:latin typeface="Open Sauce Bold"/>
                <a:ea typeface="Open Sauce Bold"/>
                <a:cs typeface="Open Sauce Bold"/>
                <a:sym typeface="Open Sauce Bold"/>
              </a:rPr>
              <a:t>char[]</a:t>
            </a:r>
            <a:r>
              <a:rPr lang="en-US" b="true" sz="2199">
                <a:solidFill>
                  <a:srgbClr val="00BF63"/>
                </a:solidFill>
                <a:latin typeface="Open Sauce Bold"/>
                <a:ea typeface="Open Sauce Bold"/>
                <a:cs typeface="Open Sauce Bold"/>
                <a:sym typeface="Open Sauce Bold"/>
              </a:rPr>
              <a:t>,</a:t>
            </a:r>
            <a:r>
              <a:rPr lang="en-US" b="true" sz="2199">
                <a:solidFill>
                  <a:srgbClr val="FF3131"/>
                </a:solidFill>
                <a:latin typeface="Open Sauce Bold"/>
                <a:ea typeface="Open Sauce Bold"/>
                <a:cs typeface="Open Sauce Bold"/>
                <a:sym typeface="Open Sauce Bold"/>
              </a:rPr>
              <a:t>float</a:t>
            </a:r>
            <a:r>
              <a:rPr lang="en-US" b="true" sz="2199">
                <a:solidFill>
                  <a:srgbClr val="00BF63"/>
                </a:solidFill>
                <a:latin typeface="Open Sauce Bold"/>
                <a:ea typeface="Open Sauce Bold"/>
                <a:cs typeface="Open Sauce Bold"/>
                <a:sym typeface="Open Sauce Bold"/>
              </a:rPr>
              <a:t>, </a:t>
            </a:r>
            <a:r>
              <a:rPr lang="en-US" b="true" sz="2199">
                <a:solidFill>
                  <a:srgbClr val="FF3131"/>
                </a:solidFill>
                <a:latin typeface="Open Sauce Bold"/>
                <a:ea typeface="Open Sauce Bold"/>
                <a:cs typeface="Open Sauce Bold"/>
                <a:sym typeface="Open Sauce Bold"/>
              </a:rPr>
              <a:t>double</a:t>
            </a:r>
            <a:r>
              <a:rPr lang="en-US" b="true" sz="2199">
                <a:solidFill>
                  <a:srgbClr val="00BF63"/>
                </a:solidFill>
                <a:latin typeface="Open Sauce Bold"/>
                <a:ea typeface="Open Sauce Bold"/>
                <a:cs typeface="Open Sauce Bold"/>
                <a:sym typeface="Open Sauce Bold"/>
              </a:rPr>
              <a:t>, </a:t>
            </a:r>
            <a:r>
              <a:rPr lang="en-US" b="true" sz="2199">
                <a:solidFill>
                  <a:srgbClr val="FF3131"/>
                </a:solidFill>
                <a:latin typeface="Open Sauce Bold"/>
                <a:ea typeface="Open Sauce Bold"/>
                <a:cs typeface="Open Sauce Bold"/>
                <a:sym typeface="Open Sauce Bold"/>
              </a:rPr>
              <a:t>String </a:t>
            </a:r>
            <a:r>
              <a:rPr lang="en-US" b="true" sz="2199">
                <a:solidFill>
                  <a:srgbClr val="00BF63"/>
                </a:solidFill>
                <a:latin typeface="Open Sauce Bold"/>
                <a:ea typeface="Open Sauce Bold"/>
                <a:cs typeface="Open Sauce Bold"/>
                <a:sym typeface="Open Sauce Bold"/>
              </a:rPr>
              <a:t>и </a:t>
            </a:r>
            <a:r>
              <a:rPr lang="en-US" b="true" sz="2199">
                <a:solidFill>
                  <a:srgbClr val="FF3131"/>
                </a:solidFill>
                <a:latin typeface="Open Sauce Bold"/>
                <a:ea typeface="Open Sauce Bold"/>
                <a:cs typeface="Open Sauce Bold"/>
                <a:sym typeface="Open Sauce Bold"/>
              </a:rPr>
              <a:t>тн</a:t>
            </a:r>
            <a:r>
              <a:rPr lang="en-US" b="true" sz="2199">
                <a:solidFill>
                  <a:srgbClr val="00BF63"/>
                </a:solidFill>
                <a:latin typeface="Open Sauce Bold"/>
                <a:ea typeface="Open Sauce Bold"/>
                <a:cs typeface="Open Sauce Bold"/>
                <a:sym typeface="Open Sauce Bold"/>
              </a:rPr>
              <a:t>.</a:t>
            </a:r>
          </a:p>
          <a:p>
            <a:pPr algn="l">
              <a:lnSpc>
                <a:spcPts val="2859"/>
              </a:lnSpc>
            </a:pPr>
          </a:p>
          <a:p>
            <a:pPr algn="l" marL="474979" indent="-237490" lvl="1">
              <a:lnSpc>
                <a:spcPts val="2859"/>
              </a:lnSpc>
              <a:buFont typeface="Arial"/>
              <a:buChar char="•"/>
            </a:pPr>
            <a:r>
              <a:rPr lang="en-US" b="true" sz="2199">
                <a:solidFill>
                  <a:srgbClr val="000000"/>
                </a:solidFill>
                <a:latin typeface="Open Sauce Bold"/>
                <a:ea typeface="Open Sauce Bold"/>
                <a:cs typeface="Open Sauce Bold"/>
                <a:sym typeface="Open Sauce Bold"/>
              </a:rPr>
              <a:t>replace</a:t>
            </a:r>
            <a:r>
              <a:rPr lang="en-US" sz="2199">
                <a:solidFill>
                  <a:srgbClr val="000000"/>
                </a:solidFill>
                <a:latin typeface="Open Sauce"/>
                <a:ea typeface="Open Sauce"/>
                <a:cs typeface="Open Sauce"/>
                <a:sym typeface="Open Sauce"/>
              </a:rPr>
              <a:t>(</a:t>
            </a:r>
            <a:r>
              <a:rPr lang="en-US" b="true" sz="2199">
                <a:solidFill>
                  <a:srgbClr val="000000"/>
                </a:solidFill>
                <a:latin typeface="Open Sauce Bold"/>
                <a:ea typeface="Open Sauce Bold"/>
                <a:cs typeface="Open Sauce Bold"/>
                <a:sym typeface="Open Sauce Bold"/>
              </a:rPr>
              <a:t>int </a:t>
            </a:r>
            <a:r>
              <a:rPr lang="en-US" sz="2199">
                <a:solidFill>
                  <a:srgbClr val="000000"/>
                </a:solidFill>
                <a:latin typeface="Open Sauce"/>
                <a:ea typeface="Open Sauce"/>
                <a:cs typeface="Open Sauce"/>
                <a:sym typeface="Open Sauce"/>
              </a:rPr>
              <a:t>start, </a:t>
            </a:r>
            <a:r>
              <a:rPr lang="en-US" b="true" sz="2199">
                <a:solidFill>
                  <a:srgbClr val="000000"/>
                </a:solidFill>
                <a:latin typeface="Open Sauce Bold"/>
                <a:ea typeface="Open Sauce Bold"/>
                <a:cs typeface="Open Sauce Bold"/>
                <a:sym typeface="Open Sauce Bold"/>
              </a:rPr>
              <a:t>int </a:t>
            </a:r>
            <a:r>
              <a:rPr lang="en-US" sz="2199">
                <a:solidFill>
                  <a:srgbClr val="000000"/>
                </a:solidFill>
                <a:latin typeface="Open Sauce"/>
                <a:ea typeface="Open Sauce"/>
                <a:cs typeface="Open Sauce"/>
                <a:sym typeface="Open Sauce"/>
              </a:rPr>
              <a:t>end, </a:t>
            </a:r>
            <a:r>
              <a:rPr lang="en-US" b="true" sz="2199">
                <a:solidFill>
                  <a:srgbClr val="000000"/>
                </a:solidFill>
                <a:latin typeface="Open Sauce Bold"/>
                <a:ea typeface="Open Sauce Bold"/>
                <a:cs typeface="Open Sauce Bold"/>
                <a:sym typeface="Open Sauce Bold"/>
              </a:rPr>
              <a:t>String </a:t>
            </a:r>
            <a:r>
              <a:rPr lang="en-US" sz="2199">
                <a:solidFill>
                  <a:srgbClr val="000000"/>
                </a:solidFill>
                <a:latin typeface="Open Sauce"/>
                <a:ea typeface="Open Sauce"/>
                <a:cs typeface="Open Sauce"/>
                <a:sym typeface="Open Sauce"/>
              </a:rPr>
              <a:t>str):   </a:t>
            </a:r>
            <a:r>
              <a:rPr lang="en-US" sz="2199">
                <a:solidFill>
                  <a:srgbClr val="00BF63"/>
                </a:solidFill>
                <a:latin typeface="Open Sauce"/>
                <a:ea typeface="Open Sauce"/>
                <a:cs typeface="Open Sauce"/>
                <a:sym typeface="Open Sauce"/>
              </a:rPr>
              <a:t> </a:t>
            </a:r>
            <a:r>
              <a:rPr lang="en-US" b="true" sz="2199">
                <a:solidFill>
                  <a:srgbClr val="004AAD"/>
                </a:solidFill>
                <a:latin typeface="Open Sauce Bold"/>
                <a:ea typeface="Open Sauce Bold"/>
                <a:cs typeface="Open Sauce Bold"/>
                <a:sym typeface="Open Sauce Bold"/>
              </a:rPr>
              <a:t>Замества </a:t>
            </a:r>
            <a:r>
              <a:rPr lang="en-US" b="true" sz="2199">
                <a:solidFill>
                  <a:srgbClr val="00BF63"/>
                </a:solidFill>
                <a:latin typeface="Open Sauce Bold"/>
                <a:ea typeface="Open Sauce Bold"/>
                <a:cs typeface="Open Sauce Bold"/>
                <a:sym typeface="Open Sauce Bold"/>
              </a:rPr>
              <a:t>символи от определена позиция(</a:t>
            </a:r>
            <a:r>
              <a:rPr lang="en-US" b="true" sz="2199">
                <a:solidFill>
                  <a:srgbClr val="FF3131"/>
                </a:solidFill>
                <a:latin typeface="Open Sauce Bold"/>
                <a:ea typeface="Open Sauce Bold"/>
                <a:cs typeface="Open Sauce Bold"/>
                <a:sym typeface="Open Sauce Bold"/>
              </a:rPr>
              <a:t>start</a:t>
            </a:r>
            <a:r>
              <a:rPr lang="en-US" b="true" sz="2199">
                <a:solidFill>
                  <a:srgbClr val="00BF63"/>
                </a:solidFill>
                <a:latin typeface="Open Sauce Bold"/>
                <a:ea typeface="Open Sauce Bold"/>
                <a:cs typeface="Open Sauce Bold"/>
                <a:sym typeface="Open Sauce Bold"/>
              </a:rPr>
              <a:t>) на</a:t>
            </a:r>
            <a:r>
              <a:rPr lang="en-US" b="true" sz="2199">
                <a:solidFill>
                  <a:srgbClr val="FF3131"/>
                </a:solidFill>
                <a:latin typeface="Open Sauce Bold"/>
                <a:ea typeface="Open Sauce Bold"/>
                <a:cs typeface="Open Sauce Bold"/>
                <a:sym typeface="Open Sauce Bold"/>
              </a:rPr>
              <a:t> настоящия низ</a:t>
            </a:r>
            <a:r>
              <a:rPr lang="en-US" b="true" sz="2199">
                <a:solidFill>
                  <a:srgbClr val="00BF63"/>
                </a:solidFill>
                <a:latin typeface="Open Sauce Bold"/>
                <a:ea typeface="Open Sauce Bold"/>
                <a:cs typeface="Open Sauce Bold"/>
                <a:sym typeface="Open Sauce Bold"/>
              </a:rPr>
              <a:t> до определена позиция(</a:t>
            </a:r>
            <a:r>
              <a:rPr lang="en-US" b="true" sz="2199">
                <a:solidFill>
                  <a:srgbClr val="004AAD"/>
                </a:solidFill>
                <a:latin typeface="Open Sauce Bold"/>
                <a:ea typeface="Open Sauce Bold"/>
                <a:cs typeface="Open Sauce Bold"/>
                <a:sym typeface="Open Sauce Bold"/>
              </a:rPr>
              <a:t>end</a:t>
            </a:r>
            <a:r>
              <a:rPr lang="en-US" b="true" sz="2199">
                <a:solidFill>
                  <a:srgbClr val="00BF63"/>
                </a:solidFill>
                <a:latin typeface="Open Sauce Bold"/>
                <a:ea typeface="Open Sauce Bold"/>
                <a:cs typeface="Open Sauce Bold"/>
                <a:sym typeface="Open Sauce Bold"/>
              </a:rPr>
              <a:t>) с нов </a:t>
            </a:r>
            <a:r>
              <a:rPr lang="en-US" b="true" sz="2199">
                <a:solidFill>
                  <a:srgbClr val="FF3131"/>
                </a:solidFill>
                <a:latin typeface="Open Sauce Bold"/>
                <a:ea typeface="Open Sauce Bold"/>
                <a:cs typeface="Open Sauce Bold"/>
                <a:sym typeface="Open Sauce Bold"/>
              </a:rPr>
              <a:t>низ </a:t>
            </a:r>
            <a:r>
              <a:rPr lang="en-US" b="true" sz="2199">
                <a:solidFill>
                  <a:srgbClr val="00BF63"/>
                </a:solidFill>
                <a:latin typeface="Open Sauce Bold"/>
                <a:ea typeface="Open Sauce Bold"/>
                <a:cs typeface="Open Sauce Bold"/>
                <a:sym typeface="Open Sauce Bold"/>
              </a:rPr>
              <a:t>(</a:t>
            </a:r>
            <a:r>
              <a:rPr lang="en-US" b="true" sz="2199">
                <a:solidFill>
                  <a:srgbClr val="8C52FF"/>
                </a:solidFill>
                <a:latin typeface="Open Sauce Bold"/>
                <a:ea typeface="Open Sauce Bold"/>
                <a:cs typeface="Open Sauce Bold"/>
                <a:sym typeface="Open Sauce Bold"/>
              </a:rPr>
              <a:t>str</a:t>
            </a:r>
            <a:r>
              <a:rPr lang="en-US" b="true" sz="2199">
                <a:solidFill>
                  <a:srgbClr val="00BF63"/>
                </a:solidFill>
                <a:latin typeface="Open Sauce Bold"/>
                <a:ea typeface="Open Sauce Bold"/>
                <a:cs typeface="Open Sauce Bold"/>
                <a:sym typeface="Open Sauce Bold"/>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835971" y="439956"/>
            <a:ext cx="23547107" cy="1211898"/>
            <a:chOff x="0" y="0"/>
            <a:chExt cx="2282372" cy="117467"/>
          </a:xfrm>
        </p:grpSpPr>
        <p:sp>
          <p:nvSpPr>
            <p:cNvPr name="Freeform 4" id="4"/>
            <p:cNvSpPr/>
            <p:nvPr/>
          </p:nvSpPr>
          <p:spPr>
            <a:xfrm flipH="false" flipV="false" rot="0">
              <a:off x="0" y="0"/>
              <a:ext cx="2282372" cy="117467"/>
            </a:xfrm>
            <a:custGeom>
              <a:avLst/>
              <a:gdLst/>
              <a:ahLst/>
              <a:cxnLst/>
              <a:rect r="r" b="b" t="t" l="l"/>
              <a:pathLst>
                <a:path h="117467" w="2282372">
                  <a:moveTo>
                    <a:pt x="2079172" y="0"/>
                  </a:moveTo>
                  <a:lnTo>
                    <a:pt x="0" y="0"/>
                  </a:lnTo>
                  <a:lnTo>
                    <a:pt x="203200" y="117467"/>
                  </a:lnTo>
                  <a:lnTo>
                    <a:pt x="2282372" y="117467"/>
                  </a:lnTo>
                  <a:lnTo>
                    <a:pt x="2079172" y="0"/>
                  </a:lnTo>
                  <a:close/>
                </a:path>
              </a:pathLst>
            </a:custGeom>
            <a:solidFill>
              <a:srgbClr val="010101"/>
            </a:solidFill>
            <a:ln cap="sq">
              <a:noFill/>
              <a:prstDash val="solid"/>
              <a:miter/>
            </a:ln>
          </p:spPr>
        </p:sp>
        <p:sp>
          <p:nvSpPr>
            <p:cNvPr name="TextBox 5" id="5"/>
            <p:cNvSpPr txBox="true"/>
            <p:nvPr/>
          </p:nvSpPr>
          <p:spPr>
            <a:xfrm>
              <a:off x="101600" y="-19050"/>
              <a:ext cx="2079172" cy="13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424927" y="1514109"/>
            <a:ext cx="18944334" cy="275488"/>
            <a:chOff x="0" y="0"/>
            <a:chExt cx="15050619" cy="218865"/>
          </a:xfrm>
        </p:grpSpPr>
        <p:sp>
          <p:nvSpPr>
            <p:cNvPr name="Freeform 7" id="7"/>
            <p:cNvSpPr/>
            <p:nvPr/>
          </p:nvSpPr>
          <p:spPr>
            <a:xfrm flipH="false" flipV="false" rot="0">
              <a:off x="0" y="0"/>
              <a:ext cx="15050619" cy="218865"/>
            </a:xfrm>
            <a:custGeom>
              <a:avLst/>
              <a:gdLst/>
              <a:ahLst/>
              <a:cxnLst/>
              <a:rect r="r" b="b" t="t" l="l"/>
              <a:pathLst>
                <a:path h="218865" w="15050619">
                  <a:moveTo>
                    <a:pt x="14847419" y="0"/>
                  </a:moveTo>
                  <a:lnTo>
                    <a:pt x="0" y="0"/>
                  </a:lnTo>
                  <a:lnTo>
                    <a:pt x="203200" y="218865"/>
                  </a:lnTo>
                  <a:lnTo>
                    <a:pt x="15050619" y="218865"/>
                  </a:lnTo>
                  <a:lnTo>
                    <a:pt x="14847419" y="0"/>
                  </a:lnTo>
                  <a:close/>
                </a:path>
              </a:pathLst>
            </a:custGeom>
            <a:solidFill>
              <a:srgbClr val="727070"/>
            </a:solidFill>
            <a:ln cap="sq">
              <a:noFill/>
              <a:prstDash val="solid"/>
              <a:miter/>
            </a:ln>
          </p:spPr>
        </p:sp>
        <p:sp>
          <p:nvSpPr>
            <p:cNvPr name="TextBox 8" id="8"/>
            <p:cNvSpPr txBox="true"/>
            <p:nvPr/>
          </p:nvSpPr>
          <p:spPr>
            <a:xfrm>
              <a:off x="101600" y="-19050"/>
              <a:ext cx="14847419"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2199740" y="-131220"/>
            <a:ext cx="23819308" cy="571175"/>
            <a:chOff x="0" y="0"/>
            <a:chExt cx="4686908" cy="112390"/>
          </a:xfrm>
        </p:grpSpPr>
        <p:sp>
          <p:nvSpPr>
            <p:cNvPr name="Freeform 10" id="10"/>
            <p:cNvSpPr/>
            <p:nvPr/>
          </p:nvSpPr>
          <p:spPr>
            <a:xfrm flipH="false" flipV="false" rot="0">
              <a:off x="0" y="0"/>
              <a:ext cx="4686908" cy="112390"/>
            </a:xfrm>
            <a:custGeom>
              <a:avLst/>
              <a:gdLst/>
              <a:ahLst/>
              <a:cxnLst/>
              <a:rect r="r" b="b" t="t" l="l"/>
              <a:pathLst>
                <a:path h="112390" w="4686908">
                  <a:moveTo>
                    <a:pt x="4483708" y="0"/>
                  </a:moveTo>
                  <a:lnTo>
                    <a:pt x="0" y="0"/>
                  </a:lnTo>
                  <a:lnTo>
                    <a:pt x="203200" y="112390"/>
                  </a:lnTo>
                  <a:lnTo>
                    <a:pt x="4686908" y="112390"/>
                  </a:lnTo>
                  <a:lnTo>
                    <a:pt x="4483708" y="0"/>
                  </a:lnTo>
                  <a:close/>
                </a:path>
              </a:pathLst>
            </a:custGeom>
            <a:solidFill>
              <a:srgbClr val="363636"/>
            </a:solidFill>
            <a:ln cap="sq">
              <a:noFill/>
              <a:prstDash val="solid"/>
              <a:miter/>
            </a:ln>
          </p:spPr>
        </p:sp>
        <p:sp>
          <p:nvSpPr>
            <p:cNvPr name="TextBox 11" id="11"/>
            <p:cNvSpPr txBox="true"/>
            <p:nvPr/>
          </p:nvSpPr>
          <p:spPr>
            <a:xfrm>
              <a:off x="101600" y="-19050"/>
              <a:ext cx="4483708" cy="13144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4489835" y="522921"/>
            <a:ext cx="9308329" cy="812974"/>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ДИНАМИЧНИ СТРИНГОВЕ</a:t>
            </a:r>
          </a:p>
        </p:txBody>
      </p:sp>
      <p:sp>
        <p:nvSpPr>
          <p:cNvPr name="TextBox 13" id="13"/>
          <p:cNvSpPr txBox="true"/>
          <p:nvPr/>
        </p:nvSpPr>
        <p:spPr>
          <a:xfrm rot="0">
            <a:off x="406540" y="3282316"/>
            <a:ext cx="11873431" cy="3546984"/>
          </a:xfrm>
          <a:prstGeom prst="rect">
            <a:avLst/>
          </a:prstGeom>
        </p:spPr>
        <p:txBody>
          <a:bodyPr anchor="t" rtlCol="false" tIns="0" lIns="0" bIns="0" rIns="0">
            <a:spAutoFit/>
          </a:bodyPr>
          <a:lstStyle/>
          <a:p>
            <a:pPr algn="just">
              <a:lnSpc>
                <a:spcPts val="4045"/>
              </a:lnSpc>
            </a:pPr>
            <a:r>
              <a:rPr lang="en-US" sz="2889" b="true">
                <a:solidFill>
                  <a:srgbClr val="000000"/>
                </a:solidFill>
                <a:latin typeface="Canva Sans Bold"/>
                <a:ea typeface="Canva Sans Bold"/>
                <a:cs typeface="Canva Sans Bold"/>
                <a:sym typeface="Canva Sans Bold"/>
              </a:rPr>
              <a:t>public class</a:t>
            </a:r>
            <a:r>
              <a:rPr lang="en-US" sz="2889" b="true">
                <a:solidFill>
                  <a:srgbClr val="000000"/>
                </a:solidFill>
                <a:latin typeface="Canva Sans Bold"/>
                <a:ea typeface="Canva Sans Bold"/>
                <a:cs typeface="Canva Sans Bold"/>
                <a:sym typeface="Canva Sans Bold"/>
              </a:rPr>
              <a:t> </a:t>
            </a:r>
            <a:r>
              <a:rPr lang="en-US" sz="2889">
                <a:solidFill>
                  <a:srgbClr val="000000"/>
                </a:solidFill>
                <a:latin typeface="Canva Sans"/>
                <a:ea typeface="Canva Sans"/>
                <a:cs typeface="Canva Sans"/>
                <a:sym typeface="Canva Sans"/>
              </a:rPr>
              <a:t>Example{</a:t>
            </a:r>
          </a:p>
          <a:p>
            <a:pPr algn="just">
              <a:lnSpc>
                <a:spcPts val="4045"/>
              </a:lnSpc>
            </a:pPr>
            <a:r>
              <a:rPr lang="en-US" sz="2889">
                <a:solidFill>
                  <a:srgbClr val="000000"/>
                </a:solidFill>
                <a:latin typeface="Canva Sans"/>
                <a:ea typeface="Canva Sans"/>
                <a:cs typeface="Canva Sans"/>
                <a:sym typeface="Canva Sans"/>
              </a:rPr>
              <a:t>     </a:t>
            </a:r>
            <a:r>
              <a:rPr lang="en-US" sz="2889" b="true">
                <a:solidFill>
                  <a:srgbClr val="000000"/>
                </a:solidFill>
                <a:latin typeface="Canva Sans Bold"/>
                <a:ea typeface="Canva Sans Bold"/>
                <a:cs typeface="Canva Sans Bold"/>
                <a:sym typeface="Canva Sans Bold"/>
              </a:rPr>
              <a:t>public static void </a:t>
            </a:r>
            <a:r>
              <a:rPr lang="en-US" sz="2889">
                <a:solidFill>
                  <a:srgbClr val="000000"/>
                </a:solidFill>
                <a:latin typeface="Canva Sans"/>
                <a:ea typeface="Canva Sans"/>
                <a:cs typeface="Canva Sans"/>
                <a:sym typeface="Canva Sans"/>
              </a:rPr>
              <a:t>main(</a:t>
            </a:r>
            <a:r>
              <a:rPr lang="en-US" sz="2889" b="true">
                <a:solidFill>
                  <a:srgbClr val="000000"/>
                </a:solidFill>
                <a:latin typeface="Canva Sans Bold"/>
                <a:ea typeface="Canva Sans Bold"/>
                <a:cs typeface="Canva Sans Bold"/>
                <a:sym typeface="Canva Sans Bold"/>
              </a:rPr>
              <a:t>String</a:t>
            </a:r>
            <a:r>
              <a:rPr lang="en-US" sz="2889">
                <a:solidFill>
                  <a:srgbClr val="000000"/>
                </a:solidFill>
                <a:latin typeface="Canva Sans"/>
                <a:ea typeface="Canva Sans"/>
                <a:cs typeface="Canva Sans"/>
                <a:sym typeface="Canva Sans"/>
              </a:rPr>
              <a:t> args[]){</a:t>
            </a:r>
          </a:p>
          <a:p>
            <a:pPr algn="just">
              <a:lnSpc>
                <a:spcPts val="4045"/>
              </a:lnSpc>
            </a:pPr>
            <a:r>
              <a:rPr lang="en-US" sz="2889">
                <a:solidFill>
                  <a:srgbClr val="000000"/>
                </a:solidFill>
                <a:latin typeface="Canva Sans"/>
                <a:ea typeface="Canva Sans"/>
                <a:cs typeface="Canva Sans"/>
                <a:sym typeface="Canva Sans"/>
              </a:rPr>
              <a:t>         </a:t>
            </a:r>
            <a:r>
              <a:rPr lang="en-US" sz="2889" b="true">
                <a:solidFill>
                  <a:srgbClr val="000000"/>
                </a:solidFill>
                <a:latin typeface="Canva Sans Bold"/>
                <a:ea typeface="Canva Sans Bold"/>
                <a:cs typeface="Canva Sans Bold"/>
                <a:sym typeface="Canva Sans Bold"/>
              </a:rPr>
              <a:t>StringBu</a:t>
            </a:r>
            <a:r>
              <a:rPr lang="en-US" sz="2889" b="true">
                <a:solidFill>
                  <a:srgbClr val="000000"/>
                </a:solidFill>
                <a:latin typeface="Canva Sans Bold"/>
                <a:ea typeface="Canva Sans Bold"/>
                <a:cs typeface="Canva Sans Bold"/>
                <a:sym typeface="Canva Sans Bold"/>
              </a:rPr>
              <a:t>ff</a:t>
            </a:r>
            <a:r>
              <a:rPr lang="en-US" sz="2889" b="true">
                <a:solidFill>
                  <a:srgbClr val="000000"/>
                </a:solidFill>
                <a:latin typeface="Canva Sans Bold"/>
                <a:ea typeface="Canva Sans Bold"/>
                <a:cs typeface="Canva Sans Bold"/>
                <a:sym typeface="Canva Sans Bold"/>
              </a:rPr>
              <a:t>er</a:t>
            </a:r>
            <a:r>
              <a:rPr lang="en-US" sz="2889" b="true">
                <a:solidFill>
                  <a:srgbClr val="000000"/>
                </a:solidFill>
                <a:latin typeface="Canva Sans Bold"/>
                <a:ea typeface="Canva Sans Bold"/>
                <a:cs typeface="Canva Sans Bold"/>
                <a:sym typeface="Canva Sans Bold"/>
              </a:rPr>
              <a:t> </a:t>
            </a:r>
            <a:r>
              <a:rPr lang="en-US" sz="2889">
                <a:solidFill>
                  <a:srgbClr val="000000"/>
                </a:solidFill>
                <a:latin typeface="Canva Sans"/>
                <a:ea typeface="Canva Sans"/>
                <a:cs typeface="Canva Sans"/>
                <a:sym typeface="Canva Sans"/>
              </a:rPr>
              <a:t>strBuffer = </a:t>
            </a:r>
            <a:r>
              <a:rPr lang="en-US" sz="2889" b="true">
                <a:solidFill>
                  <a:srgbClr val="000000"/>
                </a:solidFill>
                <a:latin typeface="Canva Sans Bold"/>
                <a:ea typeface="Canva Sans Bold"/>
                <a:cs typeface="Canva Sans Bold"/>
                <a:sym typeface="Canva Sans Bold"/>
              </a:rPr>
              <a:t>new </a:t>
            </a:r>
            <a:r>
              <a:rPr lang="en-US" sz="2889">
                <a:solidFill>
                  <a:srgbClr val="000000"/>
                </a:solidFill>
                <a:latin typeface="Canva Sans"/>
                <a:ea typeface="Canva Sans"/>
                <a:cs typeface="Canva Sans"/>
                <a:sym typeface="Canva Sans"/>
              </a:rPr>
              <a:t>StringBuffer</a:t>
            </a:r>
            <a:r>
              <a:rPr lang="en-US" sz="2889">
                <a:solidFill>
                  <a:srgbClr val="000000"/>
                </a:solidFill>
                <a:latin typeface="Canva Sans"/>
                <a:ea typeface="Canva Sans"/>
                <a:cs typeface="Canva Sans"/>
                <a:sym typeface="Canva Sans"/>
              </a:rPr>
              <a:t>(</a:t>
            </a:r>
            <a:r>
              <a:rPr lang="en-US" sz="2889" b="true">
                <a:solidFill>
                  <a:srgbClr val="000000"/>
                </a:solidFill>
                <a:latin typeface="Canva Sans Bold"/>
                <a:ea typeface="Canva Sans Bold"/>
                <a:cs typeface="Canva Sans Bold"/>
                <a:sym typeface="Canva Sans Bold"/>
              </a:rPr>
              <a:t>"George"</a:t>
            </a:r>
            <a:r>
              <a:rPr lang="en-US" sz="2889">
                <a:solidFill>
                  <a:srgbClr val="000000"/>
                </a:solidFill>
                <a:latin typeface="Canva Sans"/>
                <a:ea typeface="Canva Sans"/>
                <a:cs typeface="Canva Sans"/>
                <a:sym typeface="Canva Sans"/>
              </a:rPr>
              <a:t>);</a:t>
            </a:r>
          </a:p>
          <a:p>
            <a:pPr algn="just">
              <a:lnSpc>
                <a:spcPts val="4045"/>
              </a:lnSpc>
            </a:pPr>
            <a:r>
              <a:rPr lang="en-US" sz="2889">
                <a:solidFill>
                  <a:srgbClr val="000000"/>
                </a:solidFill>
                <a:latin typeface="Canva Sans"/>
                <a:ea typeface="Canva Sans"/>
                <a:cs typeface="Canva Sans"/>
                <a:sym typeface="Canva Sans"/>
              </a:rPr>
              <a:t>         strBuffer.append(</a:t>
            </a:r>
            <a:r>
              <a:rPr lang="en-US" sz="2889" b="true">
                <a:solidFill>
                  <a:srgbClr val="000000"/>
                </a:solidFill>
                <a:latin typeface="Canva Sans Bold"/>
                <a:ea typeface="Canva Sans Bold"/>
                <a:cs typeface="Canva Sans Bold"/>
                <a:sym typeface="Canva Sans Bold"/>
              </a:rPr>
              <a:t>" is from Bulgaria."</a:t>
            </a:r>
            <a:r>
              <a:rPr lang="en-US" sz="2889">
                <a:solidFill>
                  <a:srgbClr val="000000"/>
                </a:solidFill>
                <a:latin typeface="Canva Sans"/>
                <a:ea typeface="Canva Sans"/>
                <a:cs typeface="Canva Sans"/>
                <a:sym typeface="Canva Sans"/>
              </a:rPr>
              <a:t>);</a:t>
            </a:r>
          </a:p>
          <a:p>
            <a:pPr algn="just">
              <a:lnSpc>
                <a:spcPts val="4045"/>
              </a:lnSpc>
            </a:pPr>
            <a:r>
              <a:rPr lang="en-US" sz="2889">
                <a:solidFill>
                  <a:srgbClr val="000000"/>
                </a:solidFill>
                <a:latin typeface="Canva Sans"/>
                <a:ea typeface="Canva Sans"/>
                <a:cs typeface="Canva Sans"/>
                <a:sym typeface="Canva Sans"/>
              </a:rPr>
              <a:t>         System.out.println(strBuffer); </a:t>
            </a:r>
            <a:r>
              <a:rPr lang="en-US" sz="2889" b="true">
                <a:solidFill>
                  <a:srgbClr val="00BF63"/>
                </a:solidFill>
                <a:latin typeface="Canva Sans Bold"/>
                <a:ea typeface="Canva Sans Bold"/>
                <a:cs typeface="Canva Sans Bold"/>
                <a:sym typeface="Canva Sans Bold"/>
              </a:rPr>
              <a:t>// George is from Bulgaria.</a:t>
            </a:r>
          </a:p>
          <a:p>
            <a:pPr algn="just">
              <a:lnSpc>
                <a:spcPts val="4045"/>
              </a:lnSpc>
            </a:pPr>
            <a:r>
              <a:rPr lang="en-US" sz="2889">
                <a:solidFill>
                  <a:srgbClr val="000000"/>
                </a:solidFill>
                <a:latin typeface="Canva Sans"/>
                <a:ea typeface="Canva Sans"/>
                <a:cs typeface="Canva Sans"/>
                <a:sym typeface="Canva Sans"/>
              </a:rPr>
              <a:t>   </a:t>
            </a:r>
            <a:r>
              <a:rPr lang="en-US" sz="2889" b="true">
                <a:solidFill>
                  <a:srgbClr val="000000"/>
                </a:solidFill>
                <a:latin typeface="Canva Sans Bold"/>
                <a:ea typeface="Canva Sans Bold"/>
                <a:cs typeface="Canva Sans Bold"/>
                <a:sym typeface="Canva Sans Bold"/>
              </a:rPr>
              <a:t>  }</a:t>
            </a:r>
          </a:p>
          <a:p>
            <a:pPr algn="just" marL="0" indent="0" lvl="0">
              <a:lnSpc>
                <a:spcPts val="4045"/>
              </a:lnSpc>
              <a:spcBef>
                <a:spcPct val="0"/>
              </a:spcBef>
            </a:pPr>
            <a:r>
              <a:rPr lang="en-US" b="true" sz="2889">
                <a:solidFill>
                  <a:srgbClr val="000000"/>
                </a:solidFill>
                <a:latin typeface="Canva Sans Bold"/>
                <a:ea typeface="Canva Sans Bold"/>
                <a:cs typeface="Canva Sans Bold"/>
                <a:sym typeface="Canva Sans Bold"/>
              </a:rPr>
              <a:t>}</a:t>
            </a:r>
          </a:p>
        </p:txBody>
      </p:sp>
      <p:sp>
        <p:nvSpPr>
          <p:cNvPr name="TextBox 14" id="14"/>
          <p:cNvSpPr txBox="true"/>
          <p:nvPr/>
        </p:nvSpPr>
        <p:spPr>
          <a:xfrm rot="0">
            <a:off x="759892" y="2368963"/>
            <a:ext cx="1398654" cy="406378"/>
          </a:xfrm>
          <a:prstGeom prst="rect">
            <a:avLst/>
          </a:prstGeom>
        </p:spPr>
        <p:txBody>
          <a:bodyPr anchor="t" rtlCol="false" tIns="0" lIns="0" bIns="0" rIns="0">
            <a:spAutoFit/>
          </a:bodyPr>
          <a:lstStyle/>
          <a:p>
            <a:pPr algn="ctr">
              <a:lnSpc>
                <a:spcPts val="3249"/>
              </a:lnSpc>
              <a:spcBef>
                <a:spcPct val="0"/>
              </a:spcBef>
            </a:pPr>
            <a:r>
              <a:rPr lang="en-US" b="true" sz="2499">
                <a:solidFill>
                  <a:srgbClr val="8C52FF"/>
                </a:solidFill>
                <a:latin typeface="Open Sauce Bold"/>
                <a:ea typeface="Open Sauce Bold"/>
                <a:cs typeface="Open Sauce Bold"/>
                <a:sym typeface="Open Sauce Bold"/>
              </a:rPr>
              <a:t>Пример:</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995889" y="1770023"/>
            <a:ext cx="13471756" cy="1426670"/>
          </a:xfrm>
          <a:custGeom>
            <a:avLst/>
            <a:gdLst/>
            <a:ahLst/>
            <a:cxnLst/>
            <a:rect r="r" b="b" t="t" l="l"/>
            <a:pathLst>
              <a:path h="1426670" w="13471756">
                <a:moveTo>
                  <a:pt x="0" y="0"/>
                </a:moveTo>
                <a:lnTo>
                  <a:pt x="13471757" y="0"/>
                </a:lnTo>
                <a:lnTo>
                  <a:pt x="13471757" y="1426670"/>
                </a:lnTo>
                <a:lnTo>
                  <a:pt x="0" y="142667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0498108" y="0"/>
            <a:ext cx="7789892" cy="4381815"/>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TextBox 7" id="7"/>
          <p:cNvSpPr txBox="true"/>
          <p:nvPr/>
        </p:nvSpPr>
        <p:spPr>
          <a:xfrm rot="0">
            <a:off x="1028700" y="251737"/>
            <a:ext cx="8698236" cy="909260"/>
          </a:xfrm>
          <a:prstGeom prst="rect">
            <a:avLst/>
          </a:prstGeom>
        </p:spPr>
        <p:txBody>
          <a:bodyPr anchor="t" rtlCol="false" tIns="0" lIns="0" bIns="0" rIns="0">
            <a:spAutoFit/>
          </a:bodyPr>
          <a:lstStyle/>
          <a:p>
            <a:pPr algn="ctr" marL="0" indent="0" lvl="0">
              <a:lnSpc>
                <a:spcPts val="7207"/>
              </a:lnSpc>
              <a:spcBef>
                <a:spcPct val="0"/>
              </a:spcBef>
            </a:pPr>
            <a:r>
              <a:rPr lang="en-US" sz="5222" spc="182">
                <a:solidFill>
                  <a:srgbClr val="010101"/>
                </a:solidFill>
                <a:latin typeface="Archivo Black"/>
                <a:ea typeface="Archivo Black"/>
                <a:cs typeface="Archivo Black"/>
                <a:sym typeface="Archivo Black"/>
              </a:rPr>
              <a:t>РЕГУЛЯРНИ ИЗРАЗИ</a:t>
            </a:r>
          </a:p>
        </p:txBody>
      </p:sp>
      <p:sp>
        <p:nvSpPr>
          <p:cNvPr name="TextBox 8" id="8"/>
          <p:cNvSpPr txBox="true"/>
          <p:nvPr/>
        </p:nvSpPr>
        <p:spPr>
          <a:xfrm rot="0">
            <a:off x="713259" y="1939981"/>
            <a:ext cx="12589400" cy="1517111"/>
          </a:xfrm>
          <a:prstGeom prst="rect">
            <a:avLst/>
          </a:prstGeom>
        </p:spPr>
        <p:txBody>
          <a:bodyPr anchor="t" rtlCol="false" tIns="0" lIns="0" bIns="0" rIns="0">
            <a:spAutoFit/>
          </a:bodyPr>
          <a:lstStyle/>
          <a:p>
            <a:pPr algn="just">
              <a:lnSpc>
                <a:spcPts val="3004"/>
              </a:lnSpc>
            </a:pPr>
            <a:r>
              <a:rPr lang="en-US" b="true" sz="2146">
                <a:solidFill>
                  <a:srgbClr val="000000"/>
                </a:solidFill>
                <a:latin typeface="Canva Sans Bold"/>
                <a:ea typeface="Canva Sans Bold"/>
                <a:cs typeface="Canva Sans Bold"/>
                <a:sym typeface="Canva Sans Bold"/>
              </a:rPr>
              <a:t>Често</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се</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налага</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в</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дадена</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програма</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да</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търсим израз</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в</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даден</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стринг</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или</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да</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изследваме</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даден</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стринг</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дали</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отговаря</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на</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даден</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шаблон</a:t>
            </a:r>
            <a:r>
              <a:rPr lang="en-US" b="true" sz="2146" strike="noStrike" u="none">
                <a:solidFill>
                  <a:srgbClr val="000000"/>
                </a:solidFill>
                <a:latin typeface="Canva Sans Bold"/>
                <a:ea typeface="Canva Sans Bold"/>
                <a:cs typeface="Canva Sans Bold"/>
                <a:sym typeface="Canva Sans Bold"/>
              </a:rPr>
              <a:t>.</a:t>
            </a:r>
            <a:r>
              <a:rPr lang="en-US" b="true" sz="2146" strike="noStrike" u="none">
                <a:solidFill>
                  <a:srgbClr val="000000"/>
                </a:solidFill>
                <a:latin typeface="Canva Sans Bold"/>
                <a:ea typeface="Canva Sans Bold"/>
                <a:cs typeface="Canva Sans Bold"/>
                <a:sym typeface="Canva Sans Bold"/>
              </a:rPr>
              <a:t> В</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този</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момент</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регулярните</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изрази</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вършат</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перфектна</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работа</a:t>
            </a:r>
            <a:r>
              <a:rPr lang="en-US" b="true" sz="2146" strike="noStrike" u="none">
                <a:solidFill>
                  <a:srgbClr val="000000"/>
                </a:solidFill>
                <a:latin typeface="Canva Sans Bold"/>
                <a:ea typeface="Canva Sans Bold"/>
                <a:cs typeface="Canva Sans Bold"/>
                <a:sym typeface="Canva Sans Bold"/>
              </a:rPr>
              <a:t>.</a:t>
            </a:r>
            <a:r>
              <a:rPr lang="en-US" b="true" sz="2146" strike="noStrike" u="none">
                <a:solidFill>
                  <a:srgbClr val="000000"/>
                </a:solidFill>
                <a:latin typeface="Canva Sans Bold"/>
                <a:ea typeface="Canva Sans Bold"/>
                <a:cs typeface="Canva Sans Bold"/>
                <a:sym typeface="Canva Sans Bold"/>
              </a:rPr>
              <a:t> Регулярен</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израз е</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такъв</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израз</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съдържащ</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специални</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символи</a:t>
            </a:r>
            <a:r>
              <a:rPr lang="en-US" b="true" sz="2146" strike="noStrike" u="none">
                <a:solidFill>
                  <a:srgbClr val="000000"/>
                </a:solidFill>
                <a:latin typeface="Canva Sans Bold"/>
                <a:ea typeface="Canva Sans Bold"/>
                <a:cs typeface="Canva Sans Bold"/>
                <a:sym typeface="Canva Sans Bold"/>
              </a:rPr>
              <a:t>,</a:t>
            </a:r>
            <a:r>
              <a:rPr lang="en-US" b="true" sz="2146" strike="noStrike" u="none">
                <a:solidFill>
                  <a:srgbClr val="000000"/>
                </a:solidFill>
                <a:latin typeface="Canva Sans Bold"/>
                <a:ea typeface="Canva Sans Bold"/>
                <a:cs typeface="Canva Sans Bold"/>
                <a:sym typeface="Canva Sans Bold"/>
              </a:rPr>
              <a:t> чрез</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който</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се</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проверява</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за</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съвпадение на</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стринг</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с</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даден</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0000"/>
                </a:solidFill>
                <a:latin typeface="Canva Sans Bold"/>
                <a:ea typeface="Canva Sans Bold"/>
                <a:cs typeface="Canva Sans Bold"/>
                <a:sym typeface="Canva Sans Bold"/>
              </a:rPr>
              <a:t>шаблон</a:t>
            </a:r>
            <a:r>
              <a:rPr lang="en-US" b="true" sz="2146" strike="noStrike" u="none">
                <a:solidFill>
                  <a:srgbClr val="000000"/>
                </a:solidFill>
                <a:latin typeface="Canva Sans Bold"/>
                <a:ea typeface="Canva Sans Bold"/>
                <a:cs typeface="Canva Sans Bold"/>
                <a:sym typeface="Canva Sans Bold"/>
              </a:rPr>
              <a:t>.</a:t>
            </a:r>
          </a:p>
        </p:txBody>
      </p:sp>
      <p:sp>
        <p:nvSpPr>
          <p:cNvPr name="TextBox 9" id="9"/>
          <p:cNvSpPr txBox="true"/>
          <p:nvPr/>
        </p:nvSpPr>
        <p:spPr>
          <a:xfrm rot="0">
            <a:off x="1284214" y="4014807"/>
            <a:ext cx="8769010" cy="714966"/>
          </a:xfrm>
          <a:prstGeom prst="rect">
            <a:avLst/>
          </a:prstGeom>
        </p:spPr>
        <p:txBody>
          <a:bodyPr anchor="t" rtlCol="false" tIns="0" lIns="0" bIns="0" rIns="0">
            <a:spAutoFit/>
          </a:bodyPr>
          <a:lstStyle/>
          <a:p>
            <a:pPr algn="ctr">
              <a:lnSpc>
                <a:spcPts val="2859"/>
              </a:lnSpc>
              <a:spcBef>
                <a:spcPct val="0"/>
              </a:spcBef>
            </a:pPr>
            <a:r>
              <a:rPr lang="en-US" b="true" sz="2199">
                <a:solidFill>
                  <a:srgbClr val="FF3131"/>
                </a:solidFill>
                <a:latin typeface="Open Sauce Bold"/>
                <a:ea typeface="Open Sauce Bold"/>
                <a:cs typeface="Open Sauce Bold"/>
                <a:sym typeface="Open Sauce Bold"/>
              </a:rPr>
              <a:t>Java предлага пакет, в който са дефинирани класове и техни методи за работа с регулярни изрази- java.util.regex.</a:t>
            </a:r>
          </a:p>
        </p:txBody>
      </p:sp>
      <p:sp>
        <p:nvSpPr>
          <p:cNvPr name="TextBox 10" id="10"/>
          <p:cNvSpPr txBox="true"/>
          <p:nvPr/>
        </p:nvSpPr>
        <p:spPr>
          <a:xfrm rot="0">
            <a:off x="567884" y="5539398"/>
            <a:ext cx="16298367" cy="3972318"/>
          </a:xfrm>
          <a:prstGeom prst="rect">
            <a:avLst/>
          </a:prstGeom>
        </p:spPr>
        <p:txBody>
          <a:bodyPr anchor="t" rtlCol="false" tIns="0" lIns="0" bIns="0" rIns="0">
            <a:spAutoFit/>
          </a:bodyPr>
          <a:lstStyle/>
          <a:p>
            <a:pPr algn="just" marL="474979" indent="-237490" lvl="1">
              <a:lnSpc>
                <a:spcPts val="2859"/>
              </a:lnSpc>
              <a:buFont typeface="Arial"/>
              <a:buChar char="•"/>
            </a:pPr>
            <a:r>
              <a:rPr lang="en-US" b="true" sz="2199">
                <a:solidFill>
                  <a:srgbClr val="000000"/>
                </a:solidFill>
                <a:latin typeface="Open Sauce Bold"/>
                <a:ea typeface="Open Sauce Bold"/>
                <a:cs typeface="Open Sauce Bold"/>
                <a:sym typeface="Open Sauce Bold"/>
              </a:rPr>
              <a:t>Клас Pattern</a:t>
            </a:r>
            <a:r>
              <a:rPr lang="en-US" sz="2199">
                <a:solidFill>
                  <a:srgbClr val="000000"/>
                </a:solidFill>
                <a:latin typeface="Open Sauce"/>
                <a:ea typeface="Open Sauce"/>
                <a:cs typeface="Open Sauce"/>
                <a:sym typeface="Open Sauce"/>
              </a:rPr>
              <a:t> – репрезентира един регулярен израз. Не предоставя публични конструктори, така че, за да създадете шаблон, ще трябва да извикате първо един от статичните му методи compile() с подаден като аргумент регулярен израз в кавички, които ще върнат създаден обект от тип Pattern.</a:t>
            </a:r>
          </a:p>
          <a:p>
            <a:pPr algn="just">
              <a:lnSpc>
                <a:spcPts val="2859"/>
              </a:lnSpc>
            </a:pPr>
          </a:p>
          <a:p>
            <a:pPr algn="just" marL="474979" indent="-237490" lvl="1">
              <a:lnSpc>
                <a:spcPts val="2859"/>
              </a:lnSpc>
              <a:buFont typeface="Arial"/>
              <a:buChar char="•"/>
            </a:pPr>
            <a:r>
              <a:rPr lang="en-US" b="true" sz="2199">
                <a:solidFill>
                  <a:srgbClr val="000000"/>
                </a:solidFill>
                <a:latin typeface="Open Sauce Bold"/>
                <a:ea typeface="Open Sauce Bold"/>
                <a:cs typeface="Open Sauce Bold"/>
                <a:sym typeface="Open Sauce Bold"/>
              </a:rPr>
              <a:t>Клас Matcher</a:t>
            </a:r>
            <a:r>
              <a:rPr lang="en-US" sz="2199">
                <a:solidFill>
                  <a:srgbClr val="000000"/>
                </a:solidFill>
                <a:latin typeface="Open Sauce"/>
                <a:ea typeface="Open Sauce"/>
                <a:cs typeface="Open Sauce"/>
                <a:sym typeface="Open Sauce"/>
              </a:rPr>
              <a:t> – този клас всъщност има функционалност да преценява дали даден низ покрива шаблона. Той претърсва стринга, за да открие дали отговаря на шаблона, който му е зададен. Не предоставя публични конструктори, така че, за да създадете инстанция, използвате извикване на метод matcher() върху обект от тип Pattern.</a:t>
            </a:r>
          </a:p>
          <a:p>
            <a:pPr algn="just">
              <a:lnSpc>
                <a:spcPts val="2859"/>
              </a:lnSpc>
            </a:pPr>
          </a:p>
          <a:p>
            <a:pPr algn="just" marL="474979" indent="-237490" lvl="1">
              <a:lnSpc>
                <a:spcPts val="2859"/>
              </a:lnSpc>
              <a:buFont typeface="Arial"/>
              <a:buChar char="•"/>
            </a:pPr>
            <a:r>
              <a:rPr lang="en-US" b="true" sz="2199">
                <a:solidFill>
                  <a:srgbClr val="000000"/>
                </a:solidFill>
                <a:latin typeface="Open Sauce Bold"/>
                <a:ea typeface="Open Sauce Bold"/>
                <a:cs typeface="Open Sauce Bold"/>
                <a:sym typeface="Open Sauce Bold"/>
              </a:rPr>
              <a:t>PatternSyntaxException </a:t>
            </a:r>
            <a:r>
              <a:rPr lang="en-US" sz="2199">
                <a:solidFill>
                  <a:srgbClr val="000000"/>
                </a:solidFill>
                <a:latin typeface="Open Sauce"/>
                <a:ea typeface="Open Sauce"/>
                <a:cs typeface="Open Sauce"/>
                <a:sym typeface="Open Sauce"/>
              </a:rPr>
              <a:t>– от типа на т.нар. „unchecked exceptions“ , който сигнализира за синтактична грешка в експрешън шаблона.Нека разгледаме основните правила за създаване на изрази.</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995889" y="1770023"/>
            <a:ext cx="13471756" cy="1426670"/>
          </a:xfrm>
          <a:custGeom>
            <a:avLst/>
            <a:gdLst/>
            <a:ahLst/>
            <a:cxnLst/>
            <a:rect r="r" b="b" t="t" l="l"/>
            <a:pathLst>
              <a:path h="1426670" w="13471756">
                <a:moveTo>
                  <a:pt x="0" y="0"/>
                </a:moveTo>
                <a:lnTo>
                  <a:pt x="13471757" y="0"/>
                </a:lnTo>
                <a:lnTo>
                  <a:pt x="13471757" y="1426670"/>
                </a:lnTo>
                <a:lnTo>
                  <a:pt x="0" y="142667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0498108" y="0"/>
            <a:ext cx="7789892" cy="4381815"/>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Freeform 7" id="7"/>
          <p:cNvSpPr/>
          <p:nvPr/>
        </p:nvSpPr>
        <p:spPr>
          <a:xfrm flipH="false" flipV="false" rot="0">
            <a:off x="713259" y="2734919"/>
            <a:ext cx="14276209" cy="6085234"/>
          </a:xfrm>
          <a:custGeom>
            <a:avLst/>
            <a:gdLst/>
            <a:ahLst/>
            <a:cxnLst/>
            <a:rect r="r" b="b" t="t" l="l"/>
            <a:pathLst>
              <a:path h="6085234" w="14276209">
                <a:moveTo>
                  <a:pt x="0" y="0"/>
                </a:moveTo>
                <a:lnTo>
                  <a:pt x="14276209" y="0"/>
                </a:lnTo>
                <a:lnTo>
                  <a:pt x="14276209" y="6085234"/>
                </a:lnTo>
                <a:lnTo>
                  <a:pt x="0" y="6085234"/>
                </a:lnTo>
                <a:lnTo>
                  <a:pt x="0" y="0"/>
                </a:lnTo>
                <a:close/>
              </a:path>
            </a:pathLst>
          </a:custGeom>
          <a:blipFill>
            <a:blip r:embed="rId5"/>
            <a:stretch>
              <a:fillRect l="0" t="0" r="0" b="0"/>
            </a:stretch>
          </a:blipFill>
        </p:spPr>
      </p:sp>
      <p:sp>
        <p:nvSpPr>
          <p:cNvPr name="TextBox 8" id="8"/>
          <p:cNvSpPr txBox="true"/>
          <p:nvPr/>
        </p:nvSpPr>
        <p:spPr>
          <a:xfrm rot="0">
            <a:off x="1028700" y="251737"/>
            <a:ext cx="8698236" cy="909260"/>
          </a:xfrm>
          <a:prstGeom prst="rect">
            <a:avLst/>
          </a:prstGeom>
        </p:spPr>
        <p:txBody>
          <a:bodyPr anchor="t" rtlCol="false" tIns="0" lIns="0" bIns="0" rIns="0">
            <a:spAutoFit/>
          </a:bodyPr>
          <a:lstStyle/>
          <a:p>
            <a:pPr algn="ctr" marL="0" indent="0" lvl="0">
              <a:lnSpc>
                <a:spcPts val="7207"/>
              </a:lnSpc>
              <a:spcBef>
                <a:spcPct val="0"/>
              </a:spcBef>
            </a:pPr>
            <a:r>
              <a:rPr lang="en-US" sz="5222" spc="182">
                <a:solidFill>
                  <a:srgbClr val="010101"/>
                </a:solidFill>
                <a:latin typeface="Archivo Black"/>
                <a:ea typeface="Archivo Black"/>
                <a:cs typeface="Archivo Black"/>
                <a:sym typeface="Archivo Black"/>
              </a:rPr>
              <a:t>РЕГУЛЯРНИ ИЗРАЗИ</a:t>
            </a:r>
          </a:p>
        </p:txBody>
      </p:sp>
      <p:sp>
        <p:nvSpPr>
          <p:cNvPr name="TextBox 9" id="9"/>
          <p:cNvSpPr txBox="true"/>
          <p:nvPr/>
        </p:nvSpPr>
        <p:spPr>
          <a:xfrm rot="0">
            <a:off x="713259" y="1939981"/>
            <a:ext cx="9013677" cy="374111"/>
          </a:xfrm>
          <a:prstGeom prst="rect">
            <a:avLst/>
          </a:prstGeom>
        </p:spPr>
        <p:txBody>
          <a:bodyPr anchor="t" rtlCol="false" tIns="0" lIns="0" bIns="0" rIns="0">
            <a:spAutoFit/>
          </a:bodyPr>
          <a:lstStyle/>
          <a:p>
            <a:pPr algn="just">
              <a:lnSpc>
                <a:spcPts val="3004"/>
              </a:lnSpc>
            </a:pPr>
            <a:r>
              <a:rPr lang="en-US" b="true" sz="2146">
                <a:solidFill>
                  <a:srgbClr val="000000"/>
                </a:solidFill>
                <a:latin typeface="Canva Sans Bold"/>
                <a:ea typeface="Canva Sans Bold"/>
                <a:cs typeface="Canva Sans Bold"/>
                <a:sym typeface="Canva Sans Bold"/>
              </a:rPr>
              <a:t>Нек</a:t>
            </a:r>
            <a:r>
              <a:rPr lang="en-US" b="true" sz="2146" strike="noStrike" u="none">
                <a:solidFill>
                  <a:srgbClr val="000000"/>
                </a:solidFill>
                <a:latin typeface="Canva Sans Bold"/>
                <a:ea typeface="Canva Sans Bold"/>
                <a:cs typeface="Canva Sans Bold"/>
                <a:sym typeface="Canva Sans Bold"/>
              </a:rPr>
              <a:t>а разгледаме основните прави</a:t>
            </a:r>
            <a:r>
              <a:rPr lang="en-US" b="true" sz="2146" strike="noStrike" u="none">
                <a:solidFill>
                  <a:srgbClr val="000000"/>
                </a:solidFill>
                <a:latin typeface="Canva Sans Bold"/>
                <a:ea typeface="Canva Sans Bold"/>
                <a:cs typeface="Canva Sans Bold"/>
                <a:sym typeface="Canva Sans Bold"/>
              </a:rPr>
              <a:t>л</a:t>
            </a:r>
            <a:r>
              <a:rPr lang="en-US" b="true" sz="2146" strike="noStrike" u="none">
                <a:solidFill>
                  <a:srgbClr val="000000"/>
                </a:solidFill>
                <a:latin typeface="Canva Sans Bold"/>
                <a:ea typeface="Canva Sans Bold"/>
                <a:cs typeface="Canva Sans Bold"/>
                <a:sym typeface="Canva Sans Bold"/>
              </a:rPr>
              <a:t>а за съз</a:t>
            </a:r>
            <a:r>
              <a:rPr lang="en-US" b="true" sz="2146" strike="noStrike" u="none">
                <a:solidFill>
                  <a:srgbClr val="000000"/>
                </a:solidFill>
                <a:latin typeface="Canva Sans Bold"/>
                <a:ea typeface="Canva Sans Bold"/>
                <a:cs typeface="Canva Sans Bold"/>
                <a:sym typeface="Canva Sans Bold"/>
              </a:rPr>
              <a:t>д</a:t>
            </a:r>
            <a:r>
              <a:rPr lang="en-US" b="true" sz="2146" strike="noStrike" u="none">
                <a:solidFill>
                  <a:srgbClr val="000000"/>
                </a:solidFill>
                <a:latin typeface="Canva Sans Bold"/>
                <a:ea typeface="Canva Sans Bold"/>
                <a:cs typeface="Canva Sans Bold"/>
                <a:sym typeface="Canva Sans Bold"/>
              </a:rPr>
              <a:t>аване на и</a:t>
            </a:r>
            <a:r>
              <a:rPr lang="en-US" b="true" sz="2146" strike="noStrike" u="none">
                <a:solidFill>
                  <a:srgbClr val="000000"/>
                </a:solidFill>
                <a:latin typeface="Canva Sans Bold"/>
                <a:ea typeface="Canva Sans Bold"/>
                <a:cs typeface="Canva Sans Bold"/>
                <a:sym typeface="Canva Sans Bold"/>
              </a:rPr>
              <a:t>зр</a:t>
            </a:r>
            <a:r>
              <a:rPr lang="en-US" b="true" sz="2146" strike="noStrike" u="none">
                <a:solidFill>
                  <a:srgbClr val="000000"/>
                </a:solidFill>
                <a:latin typeface="Canva Sans Bold"/>
                <a:ea typeface="Canva Sans Bold"/>
                <a:cs typeface="Canva Sans Bold"/>
                <a:sym typeface="Canva Sans Bold"/>
              </a:rPr>
              <a:t>а</a:t>
            </a:r>
            <a:r>
              <a:rPr lang="en-US" b="true" sz="2146" strike="noStrike" u="none">
                <a:solidFill>
                  <a:srgbClr val="000000"/>
                </a:solidFill>
                <a:latin typeface="Canva Sans Bold"/>
                <a:ea typeface="Canva Sans Bold"/>
                <a:cs typeface="Canva Sans Bold"/>
                <a:sym typeface="Canva Sans Bold"/>
              </a:rPr>
              <a:t>зи:</a:t>
            </a:r>
          </a:p>
        </p:txBody>
      </p:sp>
      <p:sp>
        <p:nvSpPr>
          <p:cNvPr name="TextBox 10" id="10"/>
          <p:cNvSpPr txBox="true"/>
          <p:nvPr/>
        </p:nvSpPr>
        <p:spPr>
          <a:xfrm rot="0">
            <a:off x="351184" y="9201153"/>
            <a:ext cx="17259300" cy="727797"/>
          </a:xfrm>
          <a:prstGeom prst="rect">
            <a:avLst/>
          </a:prstGeom>
        </p:spPr>
        <p:txBody>
          <a:bodyPr anchor="t" rtlCol="false" tIns="0" lIns="0" bIns="0" rIns="0">
            <a:spAutoFit/>
          </a:bodyPr>
          <a:lstStyle/>
          <a:p>
            <a:pPr algn="just">
              <a:lnSpc>
                <a:spcPts val="2940"/>
              </a:lnSpc>
              <a:spcBef>
                <a:spcPct val="0"/>
              </a:spcBef>
            </a:pPr>
            <a:r>
              <a:rPr lang="en-US" b="true" sz="2100">
                <a:solidFill>
                  <a:srgbClr val="FF3131"/>
                </a:solidFill>
                <a:latin typeface="Canva Sans Bold"/>
                <a:ea typeface="Canva Sans Bold"/>
                <a:cs typeface="Canva Sans Bold"/>
                <a:sym typeface="Canva Sans Bold"/>
              </a:rPr>
              <a:t>Общо взето всяка поредица от символи, заградени в квадратните скоби представлява дефиниция на група от символа, като всяка група отговаря за 1 символ.</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995889" y="1770023"/>
            <a:ext cx="13471756" cy="1426670"/>
          </a:xfrm>
          <a:custGeom>
            <a:avLst/>
            <a:gdLst/>
            <a:ahLst/>
            <a:cxnLst/>
            <a:rect r="r" b="b" t="t" l="l"/>
            <a:pathLst>
              <a:path h="1426670" w="13471756">
                <a:moveTo>
                  <a:pt x="0" y="0"/>
                </a:moveTo>
                <a:lnTo>
                  <a:pt x="13471757" y="0"/>
                </a:lnTo>
                <a:lnTo>
                  <a:pt x="13471757" y="1426670"/>
                </a:lnTo>
                <a:lnTo>
                  <a:pt x="0" y="142667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0498108" y="0"/>
            <a:ext cx="7789892" cy="4381815"/>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TextBox 7" id="7"/>
          <p:cNvSpPr txBox="true"/>
          <p:nvPr/>
        </p:nvSpPr>
        <p:spPr>
          <a:xfrm rot="0">
            <a:off x="1028700" y="251737"/>
            <a:ext cx="8698236" cy="909260"/>
          </a:xfrm>
          <a:prstGeom prst="rect">
            <a:avLst/>
          </a:prstGeom>
        </p:spPr>
        <p:txBody>
          <a:bodyPr anchor="t" rtlCol="false" tIns="0" lIns="0" bIns="0" rIns="0">
            <a:spAutoFit/>
          </a:bodyPr>
          <a:lstStyle/>
          <a:p>
            <a:pPr algn="ctr" marL="0" indent="0" lvl="0">
              <a:lnSpc>
                <a:spcPts val="7207"/>
              </a:lnSpc>
              <a:spcBef>
                <a:spcPct val="0"/>
              </a:spcBef>
            </a:pPr>
            <a:r>
              <a:rPr lang="en-US" sz="5222" spc="182">
                <a:solidFill>
                  <a:srgbClr val="010101"/>
                </a:solidFill>
                <a:latin typeface="Archivo Black"/>
                <a:ea typeface="Archivo Black"/>
                <a:cs typeface="Archivo Black"/>
                <a:sym typeface="Archivo Black"/>
              </a:rPr>
              <a:t>РЕГУЛЯРНИ ИЗРАЗИ</a:t>
            </a:r>
          </a:p>
        </p:txBody>
      </p:sp>
      <p:sp>
        <p:nvSpPr>
          <p:cNvPr name="TextBox 8" id="8"/>
          <p:cNvSpPr txBox="true"/>
          <p:nvPr/>
        </p:nvSpPr>
        <p:spPr>
          <a:xfrm rot="0">
            <a:off x="713259" y="1939981"/>
            <a:ext cx="9013677" cy="374111"/>
          </a:xfrm>
          <a:prstGeom prst="rect">
            <a:avLst/>
          </a:prstGeom>
        </p:spPr>
        <p:txBody>
          <a:bodyPr anchor="t" rtlCol="false" tIns="0" lIns="0" bIns="0" rIns="0">
            <a:spAutoFit/>
          </a:bodyPr>
          <a:lstStyle/>
          <a:p>
            <a:pPr algn="just">
              <a:lnSpc>
                <a:spcPts val="3004"/>
              </a:lnSpc>
            </a:pPr>
            <a:r>
              <a:rPr lang="en-US" b="true" sz="2146">
                <a:solidFill>
                  <a:srgbClr val="000000"/>
                </a:solidFill>
                <a:latin typeface="Canva Sans Bold"/>
                <a:ea typeface="Canva Sans Bold"/>
                <a:cs typeface="Canva Sans Bold"/>
                <a:sym typeface="Canva Sans Bold"/>
              </a:rPr>
              <a:t>П</a:t>
            </a:r>
            <a:r>
              <a:rPr lang="en-US" b="true" sz="2146" strike="noStrike" u="none">
                <a:solidFill>
                  <a:srgbClr val="000000"/>
                </a:solidFill>
                <a:latin typeface="Canva Sans Bold"/>
                <a:ea typeface="Canva Sans Bold"/>
                <a:cs typeface="Canva Sans Bold"/>
                <a:sym typeface="Canva Sans Bold"/>
              </a:rPr>
              <a:t>ример</a:t>
            </a:r>
            <a:r>
              <a:rPr lang="en-US" b="true" sz="2146" strike="noStrike" u="none">
                <a:solidFill>
                  <a:srgbClr val="000000"/>
                </a:solidFill>
                <a:latin typeface="Canva Sans Bold"/>
                <a:ea typeface="Canva Sans Bold"/>
                <a:cs typeface="Canva Sans Bold"/>
                <a:sym typeface="Canva Sans Bold"/>
              </a:rPr>
              <a:t>и:</a:t>
            </a:r>
          </a:p>
        </p:txBody>
      </p:sp>
      <p:sp>
        <p:nvSpPr>
          <p:cNvPr name="TextBox 9" id="9"/>
          <p:cNvSpPr txBox="true"/>
          <p:nvPr/>
        </p:nvSpPr>
        <p:spPr>
          <a:xfrm rot="0">
            <a:off x="713259" y="2797158"/>
            <a:ext cx="13679795" cy="5708111"/>
          </a:xfrm>
          <a:prstGeom prst="rect">
            <a:avLst/>
          </a:prstGeom>
        </p:spPr>
        <p:txBody>
          <a:bodyPr anchor="t" rtlCol="false" tIns="0" lIns="0" bIns="0" rIns="0">
            <a:spAutoFit/>
          </a:bodyPr>
          <a:lstStyle/>
          <a:p>
            <a:pPr algn="just" marL="463369" indent="-231685" lvl="1">
              <a:lnSpc>
                <a:spcPts val="3004"/>
              </a:lnSpc>
              <a:buFont typeface="Arial"/>
              <a:buChar char="•"/>
            </a:pPr>
            <a:r>
              <a:rPr lang="en-US" b="true" sz="2146">
                <a:solidFill>
                  <a:srgbClr val="000000"/>
                </a:solidFill>
                <a:latin typeface="Canva Sans Bold"/>
                <a:ea typeface="Canva Sans Bold"/>
                <a:cs typeface="Canva Sans Bold"/>
                <a:sym typeface="Canva Sans Bold"/>
              </a:rPr>
              <a:t>word – </a:t>
            </a:r>
            <a:r>
              <a:rPr lang="en-US" sz="2146">
                <a:solidFill>
                  <a:srgbClr val="000000"/>
                </a:solidFill>
                <a:latin typeface="Canva Sans"/>
                <a:ea typeface="Canva Sans"/>
                <a:cs typeface="Canva Sans"/>
                <a:sym typeface="Canva Sans"/>
              </a:rPr>
              <a:t>търсим думата </a:t>
            </a:r>
            <a:r>
              <a:rPr lang="en-US" b="true" sz="2146">
                <a:solidFill>
                  <a:srgbClr val="004AAD"/>
                </a:solidFill>
                <a:latin typeface="Canva Sans Bold"/>
                <a:ea typeface="Canva Sans Bold"/>
                <a:cs typeface="Canva Sans Bold"/>
                <a:sym typeface="Canva Sans Bold"/>
              </a:rPr>
              <a:t>“word”</a:t>
            </a:r>
          </a:p>
          <a:p>
            <a:pPr algn="just" marL="463369" indent="-231685" lvl="1">
              <a:lnSpc>
                <a:spcPts val="3004"/>
              </a:lnSpc>
              <a:buFont typeface="Arial"/>
              <a:buChar char="•"/>
            </a:pPr>
            <a:r>
              <a:rPr lang="en-US" b="true" sz="2146">
                <a:solidFill>
                  <a:srgbClr val="000000"/>
                </a:solidFill>
                <a:latin typeface="Canva Sans Bold"/>
                <a:ea typeface="Canva Sans Bold"/>
                <a:cs typeface="Canva Sans Bold"/>
                <a:sym typeface="Canva Sans Bold"/>
              </a:rPr>
              <a:t>[a-z] – </a:t>
            </a:r>
            <a:r>
              <a:rPr lang="en-US" b="true" sz="2146">
                <a:solidFill>
                  <a:srgbClr val="004AAD"/>
                </a:solidFill>
                <a:latin typeface="Canva Sans Bold"/>
                <a:ea typeface="Canva Sans Bold"/>
                <a:cs typeface="Canva Sans Bold"/>
                <a:sym typeface="Canva Sans Bold"/>
              </a:rPr>
              <a:t>малки </a:t>
            </a:r>
            <a:r>
              <a:rPr lang="en-US" sz="2146">
                <a:solidFill>
                  <a:srgbClr val="000000"/>
                </a:solidFill>
                <a:latin typeface="Canva Sans"/>
                <a:ea typeface="Canva Sans"/>
                <a:cs typeface="Canva Sans"/>
                <a:sym typeface="Canva Sans"/>
              </a:rPr>
              <a:t>букви</a:t>
            </a:r>
          </a:p>
          <a:p>
            <a:pPr algn="just" marL="463369" indent="-231685" lvl="1">
              <a:lnSpc>
                <a:spcPts val="3004"/>
              </a:lnSpc>
              <a:buFont typeface="Arial"/>
              <a:buChar char="•"/>
            </a:pPr>
            <a:r>
              <a:rPr lang="en-US" b="true" sz="2146">
                <a:solidFill>
                  <a:srgbClr val="000000"/>
                </a:solidFill>
                <a:latin typeface="Canva Sans Bold"/>
                <a:ea typeface="Canva Sans Bold"/>
                <a:cs typeface="Canva Sans Bold"/>
                <a:sym typeface="Canva Sans Bold"/>
              </a:rPr>
              <a:t>[^a-z] – </a:t>
            </a:r>
            <a:r>
              <a:rPr lang="en-US" b="true" sz="2146">
                <a:solidFill>
                  <a:srgbClr val="FF3131"/>
                </a:solidFill>
                <a:latin typeface="Canva Sans Bold"/>
                <a:ea typeface="Canva Sans Bold"/>
                <a:cs typeface="Canva Sans Bold"/>
                <a:sym typeface="Canva Sans Bold"/>
              </a:rPr>
              <a:t>всички </a:t>
            </a:r>
            <a:r>
              <a:rPr lang="en-US" sz="2146">
                <a:solidFill>
                  <a:srgbClr val="000000"/>
                </a:solidFill>
                <a:latin typeface="Canva Sans"/>
                <a:ea typeface="Canva Sans"/>
                <a:cs typeface="Canva Sans"/>
                <a:sym typeface="Canva Sans"/>
              </a:rPr>
              <a:t>символи </a:t>
            </a:r>
            <a:r>
              <a:rPr lang="en-US" b="true" sz="2146">
                <a:solidFill>
                  <a:srgbClr val="FF3131"/>
                </a:solidFill>
                <a:latin typeface="Canva Sans Bold"/>
                <a:ea typeface="Canva Sans Bold"/>
                <a:cs typeface="Canva Sans Bold"/>
                <a:sym typeface="Canva Sans Bold"/>
              </a:rPr>
              <a:t>БЕЗ</a:t>
            </a:r>
            <a:r>
              <a:rPr lang="en-US" sz="2146">
                <a:solidFill>
                  <a:srgbClr val="FF3131"/>
                </a:solidFill>
                <a:latin typeface="Canva Sans"/>
                <a:ea typeface="Canva Sans"/>
                <a:cs typeface="Canva Sans"/>
                <a:sym typeface="Canva Sans"/>
              </a:rPr>
              <a:t> </a:t>
            </a:r>
            <a:r>
              <a:rPr lang="en-US" sz="2146">
                <a:solidFill>
                  <a:srgbClr val="000000"/>
                </a:solidFill>
                <a:latin typeface="Canva Sans"/>
                <a:ea typeface="Canva Sans"/>
                <a:cs typeface="Canva Sans"/>
                <a:sym typeface="Canva Sans"/>
              </a:rPr>
              <a:t>малките букви</a:t>
            </a:r>
          </a:p>
          <a:p>
            <a:pPr algn="just" marL="463369" indent="-231685" lvl="1">
              <a:lnSpc>
                <a:spcPts val="3004"/>
              </a:lnSpc>
              <a:buFont typeface="Arial"/>
              <a:buChar char="•"/>
            </a:pPr>
            <a:r>
              <a:rPr lang="en-US" b="true" sz="2146">
                <a:solidFill>
                  <a:srgbClr val="000000"/>
                </a:solidFill>
                <a:latin typeface="Canva Sans Bold"/>
                <a:ea typeface="Canva Sans Bold"/>
                <a:cs typeface="Canva Sans Bold"/>
                <a:sym typeface="Canva Sans Bold"/>
              </a:rPr>
              <a:t>[A-Z] – </a:t>
            </a:r>
            <a:r>
              <a:rPr lang="en-US" b="true" sz="2146">
                <a:solidFill>
                  <a:srgbClr val="004AAD"/>
                </a:solidFill>
                <a:latin typeface="Canva Sans Bold"/>
                <a:ea typeface="Canva Sans Bold"/>
                <a:cs typeface="Canva Sans Bold"/>
                <a:sym typeface="Canva Sans Bold"/>
              </a:rPr>
              <a:t>главни </a:t>
            </a:r>
            <a:r>
              <a:rPr lang="en-US" sz="2146">
                <a:solidFill>
                  <a:srgbClr val="000000"/>
                </a:solidFill>
                <a:latin typeface="Canva Sans"/>
                <a:ea typeface="Canva Sans"/>
                <a:cs typeface="Canva Sans"/>
                <a:sym typeface="Canva Sans"/>
              </a:rPr>
              <a:t>букви</a:t>
            </a:r>
          </a:p>
          <a:p>
            <a:pPr algn="just" marL="463369" indent="-231685" lvl="1">
              <a:lnSpc>
                <a:spcPts val="3004"/>
              </a:lnSpc>
              <a:buFont typeface="Arial"/>
              <a:buChar char="•"/>
            </a:pPr>
            <a:r>
              <a:rPr lang="en-US" b="true" sz="2146">
                <a:solidFill>
                  <a:srgbClr val="000000"/>
                </a:solidFill>
                <a:latin typeface="Canva Sans Bold"/>
                <a:ea typeface="Canva Sans Bold"/>
                <a:cs typeface="Canva Sans Bold"/>
                <a:sym typeface="Canva Sans Bold"/>
              </a:rPr>
              <a:t>[^A-Z] – </a:t>
            </a:r>
            <a:r>
              <a:rPr lang="en-US" b="true" sz="2146">
                <a:solidFill>
                  <a:srgbClr val="FF3131"/>
                </a:solidFill>
                <a:latin typeface="Canva Sans Bold"/>
                <a:ea typeface="Canva Sans Bold"/>
                <a:cs typeface="Canva Sans Bold"/>
                <a:sym typeface="Canva Sans Bold"/>
              </a:rPr>
              <a:t>всички </a:t>
            </a:r>
            <a:r>
              <a:rPr lang="en-US" sz="2146">
                <a:solidFill>
                  <a:srgbClr val="000000"/>
                </a:solidFill>
                <a:latin typeface="Canva Sans"/>
                <a:ea typeface="Canva Sans"/>
                <a:cs typeface="Canva Sans"/>
                <a:sym typeface="Canva Sans"/>
              </a:rPr>
              <a:t>символи </a:t>
            </a:r>
            <a:r>
              <a:rPr lang="en-US" b="true" sz="2146">
                <a:solidFill>
                  <a:srgbClr val="FF3131"/>
                </a:solidFill>
                <a:latin typeface="Canva Sans Bold"/>
                <a:ea typeface="Canva Sans Bold"/>
                <a:cs typeface="Canva Sans Bold"/>
                <a:sym typeface="Canva Sans Bold"/>
              </a:rPr>
              <a:t>БЕЗ</a:t>
            </a:r>
            <a:r>
              <a:rPr lang="en-US" b="true" sz="2146">
                <a:solidFill>
                  <a:srgbClr val="000000"/>
                </a:solidFill>
                <a:latin typeface="Canva Sans Bold"/>
                <a:ea typeface="Canva Sans Bold"/>
                <a:cs typeface="Canva Sans Bold"/>
                <a:sym typeface="Canva Sans Bold"/>
              </a:rPr>
              <a:t> </a:t>
            </a:r>
            <a:r>
              <a:rPr lang="en-US" sz="2146">
                <a:solidFill>
                  <a:srgbClr val="000000"/>
                </a:solidFill>
                <a:latin typeface="Canva Sans"/>
                <a:ea typeface="Canva Sans"/>
                <a:cs typeface="Canva Sans"/>
                <a:sym typeface="Canva Sans"/>
              </a:rPr>
              <a:t>главните букви</a:t>
            </a:r>
          </a:p>
          <a:p>
            <a:pPr algn="just" marL="463369" indent="-231685" lvl="1">
              <a:lnSpc>
                <a:spcPts val="3004"/>
              </a:lnSpc>
              <a:buFont typeface="Arial"/>
              <a:buChar char="•"/>
            </a:pPr>
            <a:r>
              <a:rPr lang="en-US" b="true" sz="2146">
                <a:solidFill>
                  <a:srgbClr val="000000"/>
                </a:solidFill>
                <a:latin typeface="Canva Sans Bold"/>
                <a:ea typeface="Canva Sans Bold"/>
                <a:cs typeface="Canva Sans Bold"/>
                <a:sym typeface="Canva Sans Bold"/>
              </a:rPr>
              <a:t>[0-9] –</a:t>
            </a:r>
            <a:r>
              <a:rPr lang="en-US" sz="2146">
                <a:solidFill>
                  <a:srgbClr val="000000"/>
                </a:solidFill>
                <a:latin typeface="Canva Sans"/>
                <a:ea typeface="Canva Sans"/>
                <a:cs typeface="Canva Sans"/>
                <a:sym typeface="Canva Sans"/>
              </a:rPr>
              <a:t> циф</a:t>
            </a:r>
            <a:r>
              <a:rPr lang="en-US" sz="2146" strike="noStrike" u="none">
                <a:solidFill>
                  <a:srgbClr val="000000"/>
                </a:solidFill>
                <a:latin typeface="Canva Sans"/>
                <a:ea typeface="Canva Sans"/>
                <a:cs typeface="Canva Sans"/>
                <a:sym typeface="Canva Sans"/>
              </a:rPr>
              <a:t>ри от</a:t>
            </a:r>
            <a:r>
              <a:rPr lang="en-US" b="true" sz="2146" strike="noStrike" u="none">
                <a:solidFill>
                  <a:srgbClr val="000000"/>
                </a:solidFill>
                <a:latin typeface="Canva Sans Bold"/>
                <a:ea typeface="Canva Sans Bold"/>
                <a:cs typeface="Canva Sans Bold"/>
                <a:sym typeface="Canva Sans Bold"/>
              </a:rPr>
              <a:t> </a:t>
            </a:r>
            <a:r>
              <a:rPr lang="en-US" b="true" sz="2146" strike="noStrike" u="none">
                <a:solidFill>
                  <a:srgbClr val="004AAD"/>
                </a:solidFill>
                <a:latin typeface="Canva Sans Bold"/>
                <a:ea typeface="Canva Sans Bold"/>
                <a:cs typeface="Canva Sans Bold"/>
                <a:sym typeface="Canva Sans Bold"/>
              </a:rPr>
              <a:t>0 до 9</a:t>
            </a:r>
          </a:p>
          <a:p>
            <a:pPr algn="just" marL="463369" indent="-231685" lvl="1">
              <a:lnSpc>
                <a:spcPts val="3004"/>
              </a:lnSpc>
              <a:buFont typeface="Arial"/>
              <a:buChar char="•"/>
            </a:pPr>
            <a:r>
              <a:rPr lang="en-US" b="true" sz="2146" strike="noStrike" u="none">
                <a:solidFill>
                  <a:srgbClr val="000000"/>
                </a:solidFill>
                <a:latin typeface="Canva Sans Bold"/>
                <a:ea typeface="Canva Sans Bold"/>
                <a:cs typeface="Canva Sans Bold"/>
                <a:sym typeface="Canva Sans Bold"/>
              </a:rPr>
              <a:t>[^0-9] – </a:t>
            </a:r>
            <a:r>
              <a:rPr lang="en-US" b="true" sz="2146" strike="noStrike" u="none">
                <a:solidFill>
                  <a:srgbClr val="FF3131"/>
                </a:solidFill>
                <a:latin typeface="Canva Sans Bold"/>
                <a:ea typeface="Canva Sans Bold"/>
                <a:cs typeface="Canva Sans Bold"/>
                <a:sym typeface="Canva Sans Bold"/>
              </a:rPr>
              <a:t>всички </a:t>
            </a:r>
            <a:r>
              <a:rPr lang="en-US" sz="2146" strike="noStrike" u="none">
                <a:solidFill>
                  <a:srgbClr val="000000"/>
                </a:solidFill>
                <a:latin typeface="Canva Sans"/>
                <a:ea typeface="Canva Sans"/>
                <a:cs typeface="Canva Sans"/>
                <a:sym typeface="Canva Sans"/>
              </a:rPr>
              <a:t>символи</a:t>
            </a:r>
            <a:r>
              <a:rPr lang="en-US" sz="2146" strike="noStrike" u="none">
                <a:solidFill>
                  <a:srgbClr val="FF3131"/>
                </a:solidFill>
                <a:latin typeface="Canva Sans"/>
                <a:ea typeface="Canva Sans"/>
                <a:cs typeface="Canva Sans"/>
                <a:sym typeface="Canva Sans"/>
              </a:rPr>
              <a:t> </a:t>
            </a:r>
            <a:r>
              <a:rPr lang="en-US" b="true" sz="2146" strike="noStrike" u="none">
                <a:solidFill>
                  <a:srgbClr val="FF3131"/>
                </a:solidFill>
                <a:latin typeface="Canva Sans Bold"/>
                <a:ea typeface="Canva Sans Bold"/>
                <a:cs typeface="Canva Sans Bold"/>
                <a:sym typeface="Canva Sans Bold"/>
              </a:rPr>
              <a:t>БЕЗ </a:t>
            </a:r>
            <a:r>
              <a:rPr lang="en-US" b="true" sz="2146" strike="noStrike" u="none">
                <a:solidFill>
                  <a:srgbClr val="004AAD"/>
                </a:solidFill>
                <a:latin typeface="Canva Sans Bold"/>
                <a:ea typeface="Canva Sans Bold"/>
                <a:cs typeface="Canva Sans Bold"/>
                <a:sym typeface="Canva Sans Bold"/>
              </a:rPr>
              <a:t>цифри</a:t>
            </a:r>
          </a:p>
          <a:p>
            <a:pPr algn="just" marL="463369" indent="-231685" lvl="1">
              <a:lnSpc>
                <a:spcPts val="3004"/>
              </a:lnSpc>
              <a:buFont typeface="Arial"/>
              <a:buChar char="•"/>
            </a:pPr>
            <a:r>
              <a:rPr lang="en-US" b="true" sz="2146" strike="noStrike" u="none">
                <a:solidFill>
                  <a:srgbClr val="000000"/>
                </a:solidFill>
                <a:latin typeface="Canva Sans Bold"/>
                <a:ea typeface="Canva Sans Bold"/>
                <a:cs typeface="Canva Sans Bold"/>
                <a:sym typeface="Canva Sans Bold"/>
              </a:rPr>
              <a:t>[a-zA-Z] – </a:t>
            </a:r>
            <a:r>
              <a:rPr lang="en-US" b="true" sz="2146" strike="noStrike" u="none">
                <a:solidFill>
                  <a:srgbClr val="004AAD"/>
                </a:solidFill>
                <a:latin typeface="Canva Sans Bold"/>
                <a:ea typeface="Canva Sans Bold"/>
                <a:cs typeface="Canva Sans Bold"/>
                <a:sym typeface="Canva Sans Bold"/>
              </a:rPr>
              <a:t>малки </a:t>
            </a:r>
            <a:r>
              <a:rPr lang="en-US" sz="2146" strike="noStrike" u="none">
                <a:solidFill>
                  <a:srgbClr val="000000"/>
                </a:solidFill>
                <a:latin typeface="Canva Sans"/>
                <a:ea typeface="Canva Sans"/>
                <a:cs typeface="Canva Sans"/>
                <a:sym typeface="Canva Sans"/>
              </a:rPr>
              <a:t>и </a:t>
            </a:r>
            <a:r>
              <a:rPr lang="en-US" b="true" sz="2146" strike="noStrike" u="none">
                <a:solidFill>
                  <a:srgbClr val="004AAD"/>
                </a:solidFill>
                <a:latin typeface="Canva Sans Bold"/>
                <a:ea typeface="Canva Sans Bold"/>
                <a:cs typeface="Canva Sans Bold"/>
                <a:sym typeface="Canva Sans Bold"/>
              </a:rPr>
              <a:t>големи </a:t>
            </a:r>
            <a:r>
              <a:rPr lang="en-US" sz="2146" strike="noStrike" u="none">
                <a:solidFill>
                  <a:srgbClr val="000000"/>
                </a:solidFill>
                <a:latin typeface="Canva Sans"/>
                <a:ea typeface="Canva Sans"/>
                <a:cs typeface="Canva Sans"/>
                <a:sym typeface="Canva Sans"/>
              </a:rPr>
              <a:t>букви</a:t>
            </a:r>
          </a:p>
          <a:p>
            <a:pPr algn="just" marL="463369" indent="-231685" lvl="1">
              <a:lnSpc>
                <a:spcPts val="3004"/>
              </a:lnSpc>
              <a:buFont typeface="Arial"/>
              <a:buChar char="•"/>
            </a:pPr>
            <a:r>
              <a:rPr lang="en-US" b="true" sz="2146" strike="noStrike" u="none">
                <a:solidFill>
                  <a:srgbClr val="000000"/>
                </a:solidFill>
                <a:latin typeface="Canva Sans Bold"/>
                <a:ea typeface="Canva Sans Bold"/>
                <a:cs typeface="Canva Sans Bold"/>
                <a:sym typeface="Canva Sans Bold"/>
              </a:rPr>
              <a:t>[0-9a-zA-Z] – </a:t>
            </a:r>
            <a:r>
              <a:rPr lang="en-US" b="true" sz="2146" strike="noStrike" u="none">
                <a:solidFill>
                  <a:srgbClr val="004AAD"/>
                </a:solidFill>
                <a:latin typeface="Canva Sans Bold"/>
                <a:ea typeface="Canva Sans Bold"/>
                <a:cs typeface="Canva Sans Bold"/>
                <a:sym typeface="Canva Sans Bold"/>
              </a:rPr>
              <a:t>малки </a:t>
            </a:r>
            <a:r>
              <a:rPr lang="en-US" sz="2146" strike="noStrike" u="none">
                <a:solidFill>
                  <a:srgbClr val="000000"/>
                </a:solidFill>
                <a:latin typeface="Canva Sans"/>
                <a:ea typeface="Canva Sans"/>
                <a:cs typeface="Canva Sans"/>
                <a:sym typeface="Canva Sans"/>
              </a:rPr>
              <a:t>и </a:t>
            </a:r>
            <a:r>
              <a:rPr lang="en-US" b="true" sz="2146" strike="noStrike" u="none">
                <a:solidFill>
                  <a:srgbClr val="004AAD"/>
                </a:solidFill>
                <a:latin typeface="Canva Sans Bold"/>
                <a:ea typeface="Canva Sans Bold"/>
                <a:cs typeface="Canva Sans Bold"/>
                <a:sym typeface="Canva Sans Bold"/>
              </a:rPr>
              <a:t>големи </a:t>
            </a:r>
            <a:r>
              <a:rPr lang="en-US" b="true" sz="2146" strike="noStrike" u="none">
                <a:solidFill>
                  <a:srgbClr val="FF3131"/>
                </a:solidFill>
                <a:latin typeface="Canva Sans Bold"/>
                <a:ea typeface="Canva Sans Bold"/>
                <a:cs typeface="Canva Sans Bold"/>
                <a:sym typeface="Canva Sans Bold"/>
              </a:rPr>
              <a:t>букви </a:t>
            </a:r>
            <a:r>
              <a:rPr lang="en-US" sz="2146" strike="noStrike" u="none">
                <a:solidFill>
                  <a:srgbClr val="000000"/>
                </a:solidFill>
                <a:latin typeface="Canva Sans"/>
                <a:ea typeface="Canva Sans"/>
                <a:cs typeface="Canva Sans"/>
                <a:sym typeface="Canva Sans"/>
              </a:rPr>
              <a:t>и </a:t>
            </a:r>
            <a:r>
              <a:rPr lang="en-US" b="true" sz="2146" strike="noStrike" u="none">
                <a:solidFill>
                  <a:srgbClr val="FF3131"/>
                </a:solidFill>
                <a:latin typeface="Canva Sans Bold"/>
                <a:ea typeface="Canva Sans Bold"/>
                <a:cs typeface="Canva Sans Bold"/>
                <a:sym typeface="Canva Sans Bold"/>
              </a:rPr>
              <a:t>цифр</a:t>
            </a:r>
            <a:r>
              <a:rPr lang="en-US" b="true" sz="2146" strike="noStrike" u="none">
                <a:solidFill>
                  <a:srgbClr val="FF3131"/>
                </a:solidFill>
                <a:latin typeface="Canva Sans Bold"/>
                <a:ea typeface="Canva Sans Bold"/>
                <a:cs typeface="Canva Sans Bold"/>
                <a:sym typeface="Canva Sans Bold"/>
              </a:rPr>
              <a:t>и</a:t>
            </a:r>
          </a:p>
          <a:p>
            <a:pPr algn="just" marL="463369" indent="-231685" lvl="1">
              <a:lnSpc>
                <a:spcPts val="3004"/>
              </a:lnSpc>
              <a:buFont typeface="Arial"/>
              <a:buChar char="•"/>
            </a:pPr>
            <a:r>
              <a:rPr lang="en-US" b="true" sz="2146" strike="noStrike" u="none">
                <a:solidFill>
                  <a:srgbClr val="000000"/>
                </a:solidFill>
                <a:latin typeface="Canva Sans Bold"/>
                <a:ea typeface="Canva Sans Bold"/>
                <a:cs typeface="Canva Sans Bold"/>
                <a:sym typeface="Canva Sans Bold"/>
              </a:rPr>
              <a:t>[a-z-[mnp]] – </a:t>
            </a:r>
            <a:r>
              <a:rPr lang="en-US" b="true" sz="2146" strike="noStrike" u="none">
                <a:solidFill>
                  <a:srgbClr val="004AAD"/>
                </a:solidFill>
                <a:latin typeface="Canva Sans Bold"/>
                <a:ea typeface="Canva Sans Bold"/>
                <a:cs typeface="Canva Sans Bold"/>
                <a:sym typeface="Canva Sans Bold"/>
              </a:rPr>
              <a:t>малки </a:t>
            </a:r>
            <a:r>
              <a:rPr lang="en-US" b="true" sz="2146" strike="noStrike" u="none">
                <a:solidFill>
                  <a:srgbClr val="FF3131"/>
                </a:solidFill>
                <a:latin typeface="Canva Sans Bold"/>
                <a:ea typeface="Canva Sans Bold"/>
                <a:cs typeface="Canva Sans Bold"/>
                <a:sym typeface="Canva Sans Bold"/>
              </a:rPr>
              <a:t>букви </a:t>
            </a:r>
            <a:r>
              <a:rPr lang="en-US" sz="2146" strike="noStrike" u="none">
                <a:solidFill>
                  <a:srgbClr val="000000"/>
                </a:solidFill>
                <a:latin typeface="Canva Sans"/>
                <a:ea typeface="Canva Sans"/>
                <a:cs typeface="Canva Sans"/>
                <a:sym typeface="Canva Sans"/>
              </a:rPr>
              <a:t>от </a:t>
            </a:r>
            <a:r>
              <a:rPr lang="en-US" b="true" sz="2146" strike="noStrike" u="none">
                <a:solidFill>
                  <a:srgbClr val="004AAD"/>
                </a:solidFill>
                <a:latin typeface="Canva Sans Bold"/>
                <a:ea typeface="Canva Sans Bold"/>
                <a:cs typeface="Canva Sans Bold"/>
                <a:sym typeface="Canva Sans Bold"/>
              </a:rPr>
              <a:t>a до z</a:t>
            </a:r>
            <a:r>
              <a:rPr lang="en-US" sz="2146" strike="noStrike" u="none">
                <a:solidFill>
                  <a:srgbClr val="000000"/>
                </a:solidFill>
                <a:latin typeface="Canva Sans"/>
                <a:ea typeface="Canva Sans"/>
                <a:cs typeface="Canva Sans"/>
                <a:sym typeface="Canva Sans"/>
              </a:rPr>
              <a:t>, но без </a:t>
            </a:r>
            <a:r>
              <a:rPr lang="en-US" b="true" sz="2146" strike="noStrike" u="none">
                <a:solidFill>
                  <a:srgbClr val="FF3131"/>
                </a:solidFill>
                <a:latin typeface="Canva Sans Bold"/>
                <a:ea typeface="Canva Sans Bold"/>
                <a:cs typeface="Canva Sans Bold"/>
                <a:sym typeface="Canva Sans Bold"/>
              </a:rPr>
              <a:t>буквите </a:t>
            </a:r>
            <a:r>
              <a:rPr lang="en-US" b="true" sz="2146" strike="noStrike" u="none">
                <a:solidFill>
                  <a:srgbClr val="004AAD"/>
                </a:solidFill>
                <a:latin typeface="Canva Sans Bold"/>
                <a:ea typeface="Canva Sans Bold"/>
                <a:cs typeface="Canva Sans Bold"/>
                <a:sym typeface="Canva Sans Bold"/>
              </a:rPr>
              <a:t>m, n и p</a:t>
            </a:r>
          </a:p>
          <a:p>
            <a:pPr algn="just" marL="463369" indent="-231685" lvl="1">
              <a:lnSpc>
                <a:spcPts val="3004"/>
              </a:lnSpc>
              <a:buFont typeface="Arial"/>
              <a:buChar char="•"/>
            </a:pPr>
            <a:r>
              <a:rPr lang="en-US" b="true" sz="2146" strike="noStrike" u="none">
                <a:solidFill>
                  <a:srgbClr val="000000"/>
                </a:solidFill>
                <a:latin typeface="Canva Sans Bold"/>
                <a:ea typeface="Canva Sans Bold"/>
                <a:cs typeface="Canva Sans Bold"/>
                <a:sym typeface="Canva Sans Bold"/>
              </a:rPr>
              <a:t>[a-z-[m-p]] – </a:t>
            </a:r>
            <a:r>
              <a:rPr lang="en-US" b="true" sz="2146" strike="noStrike" u="none">
                <a:solidFill>
                  <a:srgbClr val="004AAD"/>
                </a:solidFill>
                <a:latin typeface="Canva Sans Bold"/>
                <a:ea typeface="Canva Sans Bold"/>
                <a:cs typeface="Canva Sans Bold"/>
                <a:sym typeface="Canva Sans Bold"/>
              </a:rPr>
              <a:t>малки </a:t>
            </a:r>
            <a:r>
              <a:rPr lang="en-US" b="true" sz="2146" strike="noStrike" u="none">
                <a:solidFill>
                  <a:srgbClr val="FF3131"/>
                </a:solidFill>
                <a:latin typeface="Canva Sans Bold"/>
                <a:ea typeface="Canva Sans Bold"/>
                <a:cs typeface="Canva Sans Bold"/>
                <a:sym typeface="Canva Sans Bold"/>
              </a:rPr>
              <a:t>букви </a:t>
            </a:r>
            <a:r>
              <a:rPr lang="en-US" sz="2146" strike="noStrike" u="none">
                <a:solidFill>
                  <a:srgbClr val="000000"/>
                </a:solidFill>
                <a:latin typeface="Canva Sans"/>
                <a:ea typeface="Canva Sans"/>
                <a:cs typeface="Canva Sans"/>
                <a:sym typeface="Canva Sans"/>
              </a:rPr>
              <a:t>от </a:t>
            </a:r>
            <a:r>
              <a:rPr lang="en-US" b="true" sz="2146" strike="noStrike" u="none">
                <a:solidFill>
                  <a:srgbClr val="004AAD"/>
                </a:solidFill>
                <a:latin typeface="Canva Sans Bold"/>
                <a:ea typeface="Canva Sans Bold"/>
                <a:cs typeface="Canva Sans Bold"/>
                <a:sym typeface="Canva Sans Bold"/>
              </a:rPr>
              <a:t>a до z</a:t>
            </a:r>
            <a:r>
              <a:rPr lang="en-US" sz="2146" strike="noStrike" u="none">
                <a:solidFill>
                  <a:srgbClr val="000000"/>
                </a:solidFill>
                <a:latin typeface="Canva Sans"/>
                <a:ea typeface="Canva Sans"/>
                <a:cs typeface="Canva Sans"/>
                <a:sym typeface="Canva Sans"/>
              </a:rPr>
              <a:t>, но без </a:t>
            </a:r>
            <a:r>
              <a:rPr lang="en-US" b="true" sz="2146" strike="noStrike" u="none">
                <a:solidFill>
                  <a:srgbClr val="FF3131"/>
                </a:solidFill>
                <a:latin typeface="Canva Sans Bold"/>
                <a:ea typeface="Canva Sans Bold"/>
                <a:cs typeface="Canva Sans Bold"/>
                <a:sym typeface="Canva Sans Bold"/>
              </a:rPr>
              <a:t>буквите </a:t>
            </a:r>
            <a:r>
              <a:rPr lang="en-US" sz="2146" strike="noStrike" u="none">
                <a:solidFill>
                  <a:srgbClr val="000000"/>
                </a:solidFill>
                <a:latin typeface="Canva Sans"/>
                <a:ea typeface="Canva Sans"/>
                <a:cs typeface="Canva Sans"/>
                <a:sym typeface="Canva Sans"/>
              </a:rPr>
              <a:t>от </a:t>
            </a:r>
            <a:r>
              <a:rPr lang="en-US" b="true" sz="2146" strike="noStrike" u="none">
                <a:solidFill>
                  <a:srgbClr val="004AAD"/>
                </a:solidFill>
                <a:latin typeface="Canva Sans Bold"/>
                <a:ea typeface="Canva Sans Bold"/>
                <a:cs typeface="Canva Sans Bold"/>
                <a:sym typeface="Canva Sans Bold"/>
              </a:rPr>
              <a:t>m до p</a:t>
            </a:r>
          </a:p>
          <a:p>
            <a:pPr algn="just" marL="463369" indent="-231685" lvl="1">
              <a:lnSpc>
                <a:spcPts val="3004"/>
              </a:lnSpc>
              <a:buFont typeface="Arial"/>
              <a:buChar char="•"/>
            </a:pPr>
            <a:r>
              <a:rPr lang="en-US" b="true" sz="2146" strike="noStrike" u="none">
                <a:solidFill>
                  <a:srgbClr val="000000"/>
                </a:solidFill>
                <a:latin typeface="Canva Sans Bold"/>
                <a:ea typeface="Canva Sans Bold"/>
                <a:cs typeface="Canva Sans Bold"/>
                <a:sym typeface="Canva Sans Bold"/>
              </a:rPr>
              <a:t>\s – </a:t>
            </a:r>
            <a:r>
              <a:rPr lang="en-US" b="true" sz="2146" strike="noStrike" u="none">
                <a:solidFill>
                  <a:srgbClr val="FF3131"/>
                </a:solidFill>
                <a:latin typeface="Canva Sans Bold"/>
                <a:ea typeface="Canva Sans Bold"/>
                <a:cs typeface="Canva Sans Bold"/>
                <a:sym typeface="Canva Sans Bold"/>
              </a:rPr>
              <a:t>интервал</a:t>
            </a:r>
            <a:r>
              <a:rPr lang="en-US" sz="2146" strike="noStrike" u="none">
                <a:solidFill>
                  <a:srgbClr val="000000"/>
                </a:solidFill>
                <a:latin typeface="Canva Sans"/>
                <a:ea typeface="Canva Sans"/>
                <a:cs typeface="Canva Sans"/>
                <a:sym typeface="Canva Sans"/>
              </a:rPr>
              <a:t>, </a:t>
            </a:r>
            <a:r>
              <a:rPr lang="en-US" b="true" sz="2146" strike="noStrike" u="none">
                <a:solidFill>
                  <a:srgbClr val="FF3131"/>
                </a:solidFill>
                <a:latin typeface="Canva Sans Bold"/>
                <a:ea typeface="Canva Sans Bold"/>
                <a:cs typeface="Canva Sans Bold"/>
                <a:sym typeface="Canva Sans Bold"/>
              </a:rPr>
              <a:t>табулация</a:t>
            </a:r>
            <a:r>
              <a:rPr lang="en-US" sz="2146" strike="noStrike" u="none">
                <a:solidFill>
                  <a:srgbClr val="000000"/>
                </a:solidFill>
                <a:latin typeface="Canva Sans"/>
                <a:ea typeface="Canva Sans"/>
                <a:cs typeface="Canva Sans"/>
                <a:sym typeface="Canva Sans"/>
              </a:rPr>
              <a:t>,</a:t>
            </a:r>
            <a:r>
              <a:rPr lang="en-US" b="true" sz="2146" strike="noStrike" u="none">
                <a:solidFill>
                  <a:srgbClr val="FF3131"/>
                </a:solidFill>
                <a:latin typeface="Canva Sans Bold"/>
                <a:ea typeface="Canva Sans Bold"/>
                <a:cs typeface="Canva Sans Bold"/>
                <a:sym typeface="Canva Sans Bold"/>
              </a:rPr>
              <a:t> нов ред</a:t>
            </a:r>
            <a:r>
              <a:rPr lang="en-US" sz="2146" strike="noStrike" u="none">
                <a:solidFill>
                  <a:srgbClr val="000000"/>
                </a:solidFill>
                <a:latin typeface="Canva Sans"/>
                <a:ea typeface="Canva Sans"/>
                <a:cs typeface="Canva Sans"/>
                <a:sym typeface="Canva Sans"/>
              </a:rPr>
              <a:t>, връщане в </a:t>
            </a:r>
            <a:r>
              <a:rPr lang="en-US" b="true" sz="2146" strike="noStrike" u="none">
                <a:solidFill>
                  <a:srgbClr val="FF3131"/>
                </a:solidFill>
                <a:latin typeface="Canva Sans Bold"/>
                <a:ea typeface="Canva Sans Bold"/>
                <a:cs typeface="Canva Sans Bold"/>
                <a:sym typeface="Canva Sans Bold"/>
              </a:rPr>
              <a:t>начало на ред</a:t>
            </a:r>
            <a:r>
              <a:rPr lang="en-US" sz="2146" strike="noStrike" u="none">
                <a:solidFill>
                  <a:srgbClr val="000000"/>
                </a:solidFill>
                <a:latin typeface="Canva Sans"/>
                <a:ea typeface="Canva Sans"/>
                <a:cs typeface="Canva Sans"/>
                <a:sym typeface="Canva Sans"/>
              </a:rPr>
              <a:t> (еквивалентно на </a:t>
            </a:r>
            <a:r>
              <a:rPr lang="en-US" b="true" sz="2146" strike="noStrike" u="none">
                <a:solidFill>
                  <a:srgbClr val="004AAD"/>
                </a:solidFill>
                <a:latin typeface="Canva Sans Bold"/>
                <a:ea typeface="Canva Sans Bold"/>
                <a:cs typeface="Canva Sans Bold"/>
                <a:sym typeface="Canva Sans Bold"/>
              </a:rPr>
              <a:t>[ \t\n\r]</a:t>
            </a:r>
            <a:r>
              <a:rPr lang="en-US" sz="2146" strike="noStrike" u="none">
                <a:solidFill>
                  <a:srgbClr val="000000"/>
                </a:solidFill>
                <a:latin typeface="Canva Sans"/>
                <a:ea typeface="Canva Sans"/>
                <a:cs typeface="Canva Sans"/>
                <a:sym typeface="Canva Sans"/>
              </a:rPr>
              <a:t>)</a:t>
            </a:r>
          </a:p>
          <a:p>
            <a:pPr algn="just" marL="463369" indent="-231685" lvl="1">
              <a:lnSpc>
                <a:spcPts val="3004"/>
              </a:lnSpc>
              <a:buFont typeface="Arial"/>
              <a:buChar char="•"/>
            </a:pPr>
            <a:r>
              <a:rPr lang="en-US" b="true" sz="2146" strike="noStrike" u="none">
                <a:solidFill>
                  <a:srgbClr val="000000"/>
                </a:solidFill>
                <a:latin typeface="Canva Sans Bold"/>
                <a:ea typeface="Canva Sans Bold"/>
                <a:cs typeface="Canva Sans Bold"/>
                <a:sym typeface="Canva Sans Bold"/>
              </a:rPr>
              <a:t>\w – </a:t>
            </a:r>
            <a:r>
              <a:rPr lang="en-US" b="true" sz="2146" strike="noStrike" u="none">
                <a:solidFill>
                  <a:srgbClr val="004AAD"/>
                </a:solidFill>
                <a:latin typeface="Canva Sans Bold"/>
                <a:ea typeface="Canva Sans Bold"/>
                <a:cs typeface="Canva Sans Bold"/>
                <a:sym typeface="Canva Sans Bold"/>
              </a:rPr>
              <a:t>букви</a:t>
            </a:r>
            <a:r>
              <a:rPr lang="en-US" sz="2146" strike="noStrike" u="none">
                <a:solidFill>
                  <a:srgbClr val="000000"/>
                </a:solidFill>
                <a:latin typeface="Canva Sans"/>
                <a:ea typeface="Canva Sans"/>
                <a:cs typeface="Canva Sans"/>
                <a:sym typeface="Canva Sans"/>
              </a:rPr>
              <a:t>, </a:t>
            </a:r>
            <a:r>
              <a:rPr lang="en-US" b="true" sz="2146" strike="noStrike" u="none">
                <a:solidFill>
                  <a:srgbClr val="004AAD"/>
                </a:solidFill>
                <a:latin typeface="Canva Sans Bold"/>
                <a:ea typeface="Canva Sans Bold"/>
                <a:cs typeface="Canva Sans Bold"/>
                <a:sym typeface="Canva Sans Bold"/>
              </a:rPr>
              <a:t>цифри </a:t>
            </a:r>
            <a:r>
              <a:rPr lang="en-US" sz="2146" strike="noStrike" u="none">
                <a:solidFill>
                  <a:srgbClr val="000000"/>
                </a:solidFill>
                <a:latin typeface="Canva Sans"/>
                <a:ea typeface="Canva Sans"/>
                <a:cs typeface="Canva Sans"/>
                <a:sym typeface="Canva Sans"/>
              </a:rPr>
              <a:t>и </a:t>
            </a:r>
            <a:r>
              <a:rPr lang="en-US" b="true" sz="2146" strike="noStrike" u="none">
                <a:solidFill>
                  <a:srgbClr val="004AAD"/>
                </a:solidFill>
                <a:latin typeface="Canva Sans Bold"/>
                <a:ea typeface="Canva Sans Bold"/>
                <a:cs typeface="Canva Sans Bold"/>
                <a:sym typeface="Canva Sans Bold"/>
              </a:rPr>
              <a:t>долна черта</a:t>
            </a:r>
            <a:r>
              <a:rPr lang="en-US" sz="2146" strike="noStrike" u="none">
                <a:solidFill>
                  <a:srgbClr val="000000"/>
                </a:solidFill>
                <a:latin typeface="Canva Sans"/>
                <a:ea typeface="Canva Sans"/>
                <a:cs typeface="Canva Sans"/>
                <a:sym typeface="Canva Sans"/>
              </a:rPr>
              <a:t> (еквивалентно на </a:t>
            </a:r>
            <a:r>
              <a:rPr lang="en-US" b="true" sz="2146" strike="noStrike" u="none">
                <a:solidFill>
                  <a:srgbClr val="004AAD"/>
                </a:solidFill>
                <a:latin typeface="Canva Sans Bold"/>
                <a:ea typeface="Canva Sans Bold"/>
                <a:cs typeface="Canva Sans Bold"/>
                <a:sym typeface="Canva Sans Bold"/>
              </a:rPr>
              <a:t>[a-zA-Z0-9_]</a:t>
            </a:r>
            <a:r>
              <a:rPr lang="en-US" sz="2146" strike="noStrike" u="none">
                <a:solidFill>
                  <a:srgbClr val="000000"/>
                </a:solidFill>
                <a:latin typeface="Canva Sans"/>
                <a:ea typeface="Canva Sans"/>
                <a:cs typeface="Canva Sans"/>
                <a:sym typeface="Canva Sans"/>
              </a:rPr>
              <a:t>)</a:t>
            </a:r>
          </a:p>
          <a:p>
            <a:pPr algn="just" marL="463369" indent="-231685" lvl="1">
              <a:lnSpc>
                <a:spcPts val="3004"/>
              </a:lnSpc>
              <a:buFont typeface="Arial"/>
              <a:buChar char="•"/>
            </a:pPr>
            <a:r>
              <a:rPr lang="en-US" b="true" sz="2146" strike="noStrike" u="none">
                <a:solidFill>
                  <a:srgbClr val="000000"/>
                </a:solidFill>
                <a:latin typeface="Canva Sans Bold"/>
                <a:ea typeface="Canva Sans Bold"/>
                <a:cs typeface="Canva Sans Bold"/>
                <a:sym typeface="Canva Sans Bold"/>
              </a:rPr>
              <a:t>\W – </a:t>
            </a:r>
            <a:r>
              <a:rPr lang="en-US" sz="2146" strike="noStrike" u="none">
                <a:solidFill>
                  <a:srgbClr val="000000"/>
                </a:solidFill>
                <a:latin typeface="Canva Sans"/>
                <a:ea typeface="Canva Sans"/>
                <a:cs typeface="Canva Sans"/>
                <a:sym typeface="Canva Sans"/>
              </a:rPr>
              <a:t>всички символи </a:t>
            </a:r>
            <a:r>
              <a:rPr lang="en-US" b="true" sz="2146" strike="noStrike" u="none">
                <a:solidFill>
                  <a:srgbClr val="FF3131"/>
                </a:solidFill>
                <a:latin typeface="Canva Sans Bold"/>
                <a:ea typeface="Canva Sans Bold"/>
                <a:cs typeface="Canva Sans Bold"/>
                <a:sym typeface="Canva Sans Bold"/>
              </a:rPr>
              <a:t>БЕЗ</a:t>
            </a:r>
            <a:r>
              <a:rPr lang="en-US" sz="2146" strike="noStrike" u="none">
                <a:solidFill>
                  <a:srgbClr val="000000"/>
                </a:solidFill>
                <a:latin typeface="Canva Sans"/>
                <a:ea typeface="Canva Sans"/>
                <a:cs typeface="Canva Sans"/>
                <a:sym typeface="Canva Sans"/>
              </a:rPr>
              <a:t> </a:t>
            </a:r>
            <a:r>
              <a:rPr lang="en-US" b="true" sz="2146" strike="noStrike" u="none">
                <a:solidFill>
                  <a:srgbClr val="004AAD"/>
                </a:solidFill>
                <a:latin typeface="Canva Sans Bold"/>
                <a:ea typeface="Canva Sans Bold"/>
                <a:cs typeface="Canva Sans Bold"/>
                <a:sym typeface="Canva Sans Bold"/>
              </a:rPr>
              <a:t>букви</a:t>
            </a:r>
            <a:r>
              <a:rPr lang="en-US" sz="2146" strike="noStrike" u="none">
                <a:solidFill>
                  <a:srgbClr val="000000"/>
                </a:solidFill>
                <a:latin typeface="Canva Sans"/>
                <a:ea typeface="Canva Sans"/>
                <a:cs typeface="Canva Sans"/>
                <a:sym typeface="Canva Sans"/>
              </a:rPr>
              <a:t>, </a:t>
            </a:r>
            <a:r>
              <a:rPr lang="en-US" b="true" sz="2146" strike="noStrike" u="none">
                <a:solidFill>
                  <a:srgbClr val="004AAD"/>
                </a:solidFill>
                <a:latin typeface="Canva Sans Bold"/>
                <a:ea typeface="Canva Sans Bold"/>
                <a:cs typeface="Canva Sans Bold"/>
                <a:sym typeface="Canva Sans Bold"/>
              </a:rPr>
              <a:t>цифри </a:t>
            </a:r>
            <a:r>
              <a:rPr lang="en-US" sz="2146" strike="noStrike" u="none">
                <a:solidFill>
                  <a:srgbClr val="000000"/>
                </a:solidFill>
                <a:latin typeface="Canva Sans"/>
                <a:ea typeface="Canva Sans"/>
                <a:cs typeface="Canva Sans"/>
                <a:sym typeface="Canva Sans"/>
              </a:rPr>
              <a:t>и </a:t>
            </a:r>
            <a:r>
              <a:rPr lang="en-US" b="true" sz="2146" strike="noStrike" u="none">
                <a:solidFill>
                  <a:srgbClr val="004AAD"/>
                </a:solidFill>
                <a:latin typeface="Canva Sans Bold"/>
                <a:ea typeface="Canva Sans Bold"/>
                <a:cs typeface="Canva Sans Bold"/>
                <a:sym typeface="Canva Sans Bold"/>
              </a:rPr>
              <a:t>долна черта</a:t>
            </a:r>
            <a:r>
              <a:rPr lang="en-US" sz="2146" strike="noStrike" u="none">
                <a:solidFill>
                  <a:srgbClr val="000000"/>
                </a:solidFill>
                <a:latin typeface="Canva Sans"/>
                <a:ea typeface="Canva Sans"/>
                <a:cs typeface="Canva Sans"/>
                <a:sym typeface="Canva Sans"/>
              </a:rPr>
              <a:t> (</a:t>
            </a:r>
            <a:r>
              <a:rPr lang="en-US" b="true" sz="2146" strike="noStrike" u="none">
                <a:solidFill>
                  <a:srgbClr val="004AAD"/>
                </a:solidFill>
                <a:latin typeface="Canva Sans Bold"/>
                <a:ea typeface="Canva Sans Bold"/>
                <a:cs typeface="Canva Sans Bold"/>
                <a:sym typeface="Canva Sans Bold"/>
              </a:rPr>
              <a:t>[^a-zA-Z0-9_]</a:t>
            </a:r>
            <a:r>
              <a:rPr lang="en-US" sz="2146" strike="noStrike" u="none">
                <a:solidFill>
                  <a:srgbClr val="000000"/>
                </a:solidFill>
                <a:latin typeface="Canva Sans"/>
                <a:ea typeface="Canva Sans"/>
                <a:cs typeface="Canva Sans"/>
                <a:sym typeface="Canva Sans"/>
              </a:rPr>
              <a:t>)</a:t>
            </a:r>
          </a:p>
          <a:p>
            <a:pPr algn="just">
              <a:lnSpc>
                <a:spcPts val="3004"/>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995889" y="1770023"/>
            <a:ext cx="13471756" cy="1426670"/>
          </a:xfrm>
          <a:custGeom>
            <a:avLst/>
            <a:gdLst/>
            <a:ahLst/>
            <a:cxnLst/>
            <a:rect r="r" b="b" t="t" l="l"/>
            <a:pathLst>
              <a:path h="1426670" w="13471756">
                <a:moveTo>
                  <a:pt x="0" y="0"/>
                </a:moveTo>
                <a:lnTo>
                  <a:pt x="13471757" y="0"/>
                </a:lnTo>
                <a:lnTo>
                  <a:pt x="13471757" y="1426670"/>
                </a:lnTo>
                <a:lnTo>
                  <a:pt x="0" y="142667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0498108" y="0"/>
            <a:ext cx="7789892" cy="4381815"/>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Freeform 7" id="7"/>
          <p:cNvSpPr/>
          <p:nvPr/>
        </p:nvSpPr>
        <p:spPr>
          <a:xfrm flipH="false" flipV="false" rot="0">
            <a:off x="418611" y="4325240"/>
            <a:ext cx="17233399" cy="4933060"/>
          </a:xfrm>
          <a:custGeom>
            <a:avLst/>
            <a:gdLst/>
            <a:ahLst/>
            <a:cxnLst/>
            <a:rect r="r" b="b" t="t" l="l"/>
            <a:pathLst>
              <a:path h="4933060" w="17233399">
                <a:moveTo>
                  <a:pt x="0" y="0"/>
                </a:moveTo>
                <a:lnTo>
                  <a:pt x="17233399" y="0"/>
                </a:lnTo>
                <a:lnTo>
                  <a:pt x="17233399" y="4933060"/>
                </a:lnTo>
                <a:lnTo>
                  <a:pt x="0" y="4933060"/>
                </a:lnTo>
                <a:lnTo>
                  <a:pt x="0" y="0"/>
                </a:lnTo>
                <a:close/>
              </a:path>
            </a:pathLst>
          </a:custGeom>
          <a:blipFill>
            <a:blip r:embed="rId5"/>
            <a:stretch>
              <a:fillRect l="0" t="0" r="0" b="0"/>
            </a:stretch>
          </a:blipFill>
        </p:spPr>
      </p:sp>
      <p:sp>
        <p:nvSpPr>
          <p:cNvPr name="TextBox 8" id="8"/>
          <p:cNvSpPr txBox="true"/>
          <p:nvPr/>
        </p:nvSpPr>
        <p:spPr>
          <a:xfrm rot="0">
            <a:off x="1028700" y="251737"/>
            <a:ext cx="8698236" cy="909260"/>
          </a:xfrm>
          <a:prstGeom prst="rect">
            <a:avLst/>
          </a:prstGeom>
        </p:spPr>
        <p:txBody>
          <a:bodyPr anchor="t" rtlCol="false" tIns="0" lIns="0" bIns="0" rIns="0">
            <a:spAutoFit/>
          </a:bodyPr>
          <a:lstStyle/>
          <a:p>
            <a:pPr algn="ctr" marL="0" indent="0" lvl="0">
              <a:lnSpc>
                <a:spcPts val="7207"/>
              </a:lnSpc>
              <a:spcBef>
                <a:spcPct val="0"/>
              </a:spcBef>
            </a:pPr>
            <a:r>
              <a:rPr lang="en-US" sz="5222" spc="182">
                <a:solidFill>
                  <a:srgbClr val="010101"/>
                </a:solidFill>
                <a:latin typeface="Archivo Black"/>
                <a:ea typeface="Archivo Black"/>
                <a:cs typeface="Archivo Black"/>
                <a:sym typeface="Archivo Black"/>
              </a:rPr>
              <a:t>РЕГУЛЯРНИ ИЗРАЗИ</a:t>
            </a:r>
          </a:p>
        </p:txBody>
      </p:sp>
      <p:sp>
        <p:nvSpPr>
          <p:cNvPr name="TextBox 9" id="9"/>
          <p:cNvSpPr txBox="true"/>
          <p:nvPr/>
        </p:nvSpPr>
        <p:spPr>
          <a:xfrm rot="0">
            <a:off x="498068" y="2435733"/>
            <a:ext cx="12117407" cy="755111"/>
          </a:xfrm>
          <a:prstGeom prst="rect">
            <a:avLst/>
          </a:prstGeom>
        </p:spPr>
        <p:txBody>
          <a:bodyPr anchor="t" rtlCol="false" tIns="0" lIns="0" bIns="0" rIns="0">
            <a:spAutoFit/>
          </a:bodyPr>
          <a:lstStyle/>
          <a:p>
            <a:pPr algn="just">
              <a:lnSpc>
                <a:spcPts val="3004"/>
              </a:lnSpc>
            </a:pPr>
            <a:r>
              <a:rPr lang="en-US" b="true" sz="2146">
                <a:solidFill>
                  <a:srgbClr val="8C52FF"/>
                </a:solidFill>
                <a:latin typeface="Canva Sans Bold"/>
                <a:ea typeface="Canva Sans Bold"/>
                <a:cs typeface="Canva Sans Bold"/>
                <a:sym typeface="Canva Sans Bold"/>
              </a:rPr>
              <a:t>Мета символи:</a:t>
            </a:r>
            <a:r>
              <a:rPr lang="en-US" b="true" sz="2146">
                <a:solidFill>
                  <a:srgbClr val="000000"/>
                </a:solidFill>
                <a:latin typeface="Canva Sans Bold"/>
                <a:ea typeface="Canva Sans Bold"/>
                <a:cs typeface="Canva Sans Bold"/>
                <a:sym typeface="Canva Sans Bold"/>
              </a:rPr>
              <a:t> – специални символи, които са предефини</a:t>
            </a:r>
            <a:r>
              <a:rPr lang="en-US" b="true" sz="2146" strike="noStrike" u="none">
                <a:solidFill>
                  <a:srgbClr val="000000"/>
                </a:solidFill>
                <a:latin typeface="Canva Sans Bold"/>
                <a:ea typeface="Canva Sans Bold"/>
                <a:cs typeface="Canva Sans Bold"/>
                <a:sym typeface="Canva Sans Bold"/>
              </a:rPr>
              <a:t>рани да се ползват вместо по-често срещани</a:t>
            </a:r>
            <a:r>
              <a:rPr lang="en-US" b="true" sz="2146" strike="noStrike" u="none">
                <a:solidFill>
                  <a:srgbClr val="000000"/>
                </a:solidFill>
                <a:latin typeface="Canva Sans Bold"/>
                <a:ea typeface="Canva Sans Bold"/>
                <a:cs typeface="Canva Sans Bold"/>
                <a:sym typeface="Canva Sans Bold"/>
              </a:rPr>
              <a:t>те изрази.</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49566" y="256156"/>
            <a:ext cx="17565632" cy="9759474"/>
            <a:chOff x="0" y="0"/>
            <a:chExt cx="4626339" cy="2570396"/>
          </a:xfrm>
        </p:grpSpPr>
        <p:sp>
          <p:nvSpPr>
            <p:cNvPr name="Freeform 4" id="4"/>
            <p:cNvSpPr/>
            <p:nvPr/>
          </p:nvSpPr>
          <p:spPr>
            <a:xfrm flipH="false" flipV="false" rot="0">
              <a:off x="0" y="0"/>
              <a:ext cx="4626339" cy="2570396"/>
            </a:xfrm>
            <a:custGeom>
              <a:avLst/>
              <a:gdLst/>
              <a:ahLst/>
              <a:cxnLst/>
              <a:rect r="r" b="b" t="t" l="l"/>
              <a:pathLst>
                <a:path h="2570396" w="4626339">
                  <a:moveTo>
                    <a:pt x="11019" y="0"/>
                  </a:moveTo>
                  <a:lnTo>
                    <a:pt x="4615321" y="0"/>
                  </a:lnTo>
                  <a:cubicBezTo>
                    <a:pt x="4621406" y="0"/>
                    <a:pt x="4626339" y="4933"/>
                    <a:pt x="4626339" y="11019"/>
                  </a:cubicBezTo>
                  <a:lnTo>
                    <a:pt x="4626339" y="2559378"/>
                  </a:lnTo>
                  <a:cubicBezTo>
                    <a:pt x="4626339" y="2562300"/>
                    <a:pt x="4625179" y="2565103"/>
                    <a:pt x="4623112" y="2567169"/>
                  </a:cubicBezTo>
                  <a:cubicBezTo>
                    <a:pt x="4621046" y="2569236"/>
                    <a:pt x="4618243" y="2570396"/>
                    <a:pt x="4615321" y="2570396"/>
                  </a:cubicBezTo>
                  <a:lnTo>
                    <a:pt x="11019" y="2570396"/>
                  </a:lnTo>
                  <a:cubicBezTo>
                    <a:pt x="4933" y="2570396"/>
                    <a:pt x="0" y="2565463"/>
                    <a:pt x="0" y="2559378"/>
                  </a:cubicBezTo>
                  <a:lnTo>
                    <a:pt x="0" y="11019"/>
                  </a:lnTo>
                  <a:cubicBezTo>
                    <a:pt x="0" y="8096"/>
                    <a:pt x="1161" y="5294"/>
                    <a:pt x="3227" y="3227"/>
                  </a:cubicBezTo>
                  <a:cubicBezTo>
                    <a:pt x="5294" y="1161"/>
                    <a:pt x="8096" y="0"/>
                    <a:pt x="11019" y="0"/>
                  </a:cubicBezTo>
                  <a:close/>
                </a:path>
              </a:pathLst>
            </a:custGeom>
            <a:solidFill>
              <a:srgbClr val="FFFFFF">
                <a:alpha val="86667"/>
              </a:srgbClr>
            </a:solidFill>
          </p:spPr>
        </p:sp>
        <p:sp>
          <p:nvSpPr>
            <p:cNvPr name="TextBox 5" id="5"/>
            <p:cNvSpPr txBox="true"/>
            <p:nvPr/>
          </p:nvSpPr>
          <p:spPr>
            <a:xfrm>
              <a:off x="0" y="-19050"/>
              <a:ext cx="4626339" cy="2589446"/>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772968" y="531476"/>
            <a:ext cx="12670827" cy="81546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ЛИНЕЙНИ СТРУКТУРИ ОТ ДАННИ</a:t>
            </a:r>
          </a:p>
        </p:txBody>
      </p:sp>
      <p:sp>
        <p:nvSpPr>
          <p:cNvPr name="TextBox 7" id="7"/>
          <p:cNvSpPr txBox="true"/>
          <p:nvPr/>
        </p:nvSpPr>
        <p:spPr>
          <a:xfrm rot="0">
            <a:off x="1156739" y="2344538"/>
            <a:ext cx="15903286" cy="1099210"/>
          </a:xfrm>
          <a:prstGeom prst="rect">
            <a:avLst/>
          </a:prstGeom>
        </p:spPr>
        <p:txBody>
          <a:bodyPr anchor="t" rtlCol="false" tIns="0" lIns="0" bIns="0" rIns="0">
            <a:spAutoFit/>
          </a:bodyPr>
          <a:lstStyle/>
          <a:p>
            <a:pPr algn="just" marL="0" indent="0" lvl="0">
              <a:lnSpc>
                <a:spcPts val="2945"/>
              </a:lnSpc>
              <a:spcBef>
                <a:spcPct val="0"/>
              </a:spcBef>
            </a:pPr>
            <a:r>
              <a:rPr lang="en-US" b="true" sz="2104">
                <a:solidFill>
                  <a:srgbClr val="000000"/>
                </a:solidFill>
                <a:latin typeface="Canva Sans Bold"/>
                <a:ea typeface="Canva Sans Bold"/>
                <a:cs typeface="Canva Sans Bold"/>
                <a:sym typeface="Canva Sans Bold"/>
              </a:rPr>
              <a:t>В програмирането, както и в математиката, доста често се налага да обработваме дадено множество от елемети. Структурите от данни са една основна концепция за съхранението и организацията на данните в компютърната наука.</a:t>
            </a:r>
          </a:p>
        </p:txBody>
      </p:sp>
      <p:sp>
        <p:nvSpPr>
          <p:cNvPr name="TextBox 8" id="8"/>
          <p:cNvSpPr txBox="true"/>
          <p:nvPr/>
        </p:nvSpPr>
        <p:spPr>
          <a:xfrm rot="0">
            <a:off x="1251613" y="4672685"/>
            <a:ext cx="15267855" cy="3254430"/>
          </a:xfrm>
          <a:prstGeom prst="rect">
            <a:avLst/>
          </a:prstGeom>
        </p:spPr>
        <p:txBody>
          <a:bodyPr anchor="t" rtlCol="false" tIns="0" lIns="0" bIns="0" rIns="0">
            <a:spAutoFit/>
          </a:bodyPr>
          <a:lstStyle/>
          <a:p>
            <a:pPr algn="just">
              <a:lnSpc>
                <a:spcPts val="3230"/>
              </a:lnSpc>
              <a:spcBef>
                <a:spcPct val="0"/>
              </a:spcBef>
            </a:pPr>
            <a:r>
              <a:rPr lang="en-US" b="true" sz="2307">
                <a:solidFill>
                  <a:srgbClr val="000000"/>
                </a:solidFill>
                <a:latin typeface="Canva Sans Bold"/>
                <a:ea typeface="Canva Sans Bold"/>
                <a:cs typeface="Canva Sans Bold"/>
                <a:sym typeface="Canva Sans Bold"/>
              </a:rPr>
              <a:t>Структурите от данни могат да бъдат разглеждани като математически, логически модел, по който са организирани данните или абстрактни типове данни.</a:t>
            </a:r>
          </a:p>
          <a:p>
            <a:pPr algn="just">
              <a:lnSpc>
                <a:spcPts val="3230"/>
              </a:lnSpc>
              <a:spcBef>
                <a:spcPct val="0"/>
              </a:spcBef>
            </a:pPr>
          </a:p>
          <a:p>
            <a:pPr algn="just">
              <a:lnSpc>
                <a:spcPts val="3230"/>
              </a:lnSpc>
              <a:spcBef>
                <a:spcPct val="0"/>
              </a:spcBef>
            </a:pPr>
            <a:r>
              <a:rPr lang="en-US" b="true" sz="2307">
                <a:solidFill>
                  <a:srgbClr val="000000"/>
                </a:solidFill>
                <a:latin typeface="Canva Sans Bold"/>
                <a:ea typeface="Canva Sans Bold"/>
                <a:cs typeface="Canva Sans Bold"/>
                <a:sym typeface="Canva Sans Bold"/>
              </a:rPr>
              <a:t>Един добре познат пример за структура от данни е масивът. Както добре знаем, масивите са линейни структури от данни, записани последователно в паметта, като всеки един елемент притежава индекс и достъпа до даден елемент става чрез неговия индекс.</a:t>
            </a:r>
          </a:p>
          <a:p>
            <a:pPr algn="just">
              <a:lnSpc>
                <a:spcPts val="3230"/>
              </a:lnSpc>
              <a:spcBef>
                <a:spcPct val="0"/>
              </a:spcBef>
            </a:pPr>
            <a:r>
              <a:rPr lang="en-US" b="true" sz="2307">
                <a:solidFill>
                  <a:srgbClr val="000000"/>
                </a:solidFill>
                <a:latin typeface="Canva Sans Bold"/>
                <a:ea typeface="Canva Sans Bold"/>
                <a:cs typeface="Canva Sans Bold"/>
                <a:sym typeface="Canva Sans Bold"/>
              </a:rPr>
              <a:t>Основната идея на дадената статия е да разгледа някои от останалите линейни структури от данни-списъци, стекове и опашки.</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49566" y="256156"/>
            <a:ext cx="17565632" cy="9759474"/>
            <a:chOff x="0" y="0"/>
            <a:chExt cx="4626339" cy="2570396"/>
          </a:xfrm>
        </p:grpSpPr>
        <p:sp>
          <p:nvSpPr>
            <p:cNvPr name="Freeform 4" id="4"/>
            <p:cNvSpPr/>
            <p:nvPr/>
          </p:nvSpPr>
          <p:spPr>
            <a:xfrm flipH="false" flipV="false" rot="0">
              <a:off x="0" y="0"/>
              <a:ext cx="4626339" cy="2570396"/>
            </a:xfrm>
            <a:custGeom>
              <a:avLst/>
              <a:gdLst/>
              <a:ahLst/>
              <a:cxnLst/>
              <a:rect r="r" b="b" t="t" l="l"/>
              <a:pathLst>
                <a:path h="2570396" w="4626339">
                  <a:moveTo>
                    <a:pt x="11019" y="0"/>
                  </a:moveTo>
                  <a:lnTo>
                    <a:pt x="4615321" y="0"/>
                  </a:lnTo>
                  <a:cubicBezTo>
                    <a:pt x="4621406" y="0"/>
                    <a:pt x="4626339" y="4933"/>
                    <a:pt x="4626339" y="11019"/>
                  </a:cubicBezTo>
                  <a:lnTo>
                    <a:pt x="4626339" y="2559378"/>
                  </a:lnTo>
                  <a:cubicBezTo>
                    <a:pt x="4626339" y="2562300"/>
                    <a:pt x="4625179" y="2565103"/>
                    <a:pt x="4623112" y="2567169"/>
                  </a:cubicBezTo>
                  <a:cubicBezTo>
                    <a:pt x="4621046" y="2569236"/>
                    <a:pt x="4618243" y="2570396"/>
                    <a:pt x="4615321" y="2570396"/>
                  </a:cubicBezTo>
                  <a:lnTo>
                    <a:pt x="11019" y="2570396"/>
                  </a:lnTo>
                  <a:cubicBezTo>
                    <a:pt x="4933" y="2570396"/>
                    <a:pt x="0" y="2565463"/>
                    <a:pt x="0" y="2559378"/>
                  </a:cubicBezTo>
                  <a:lnTo>
                    <a:pt x="0" y="11019"/>
                  </a:lnTo>
                  <a:cubicBezTo>
                    <a:pt x="0" y="8096"/>
                    <a:pt x="1161" y="5294"/>
                    <a:pt x="3227" y="3227"/>
                  </a:cubicBezTo>
                  <a:cubicBezTo>
                    <a:pt x="5294" y="1161"/>
                    <a:pt x="8096" y="0"/>
                    <a:pt x="11019" y="0"/>
                  </a:cubicBezTo>
                  <a:close/>
                </a:path>
              </a:pathLst>
            </a:custGeom>
            <a:solidFill>
              <a:srgbClr val="FFFFFF">
                <a:alpha val="86667"/>
              </a:srgbClr>
            </a:solidFill>
          </p:spPr>
        </p:sp>
        <p:sp>
          <p:nvSpPr>
            <p:cNvPr name="TextBox 5" id="5"/>
            <p:cNvSpPr txBox="true"/>
            <p:nvPr/>
          </p:nvSpPr>
          <p:spPr>
            <a:xfrm>
              <a:off x="0" y="-19050"/>
              <a:ext cx="4626339" cy="2589446"/>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772968" y="531476"/>
            <a:ext cx="12670827" cy="81546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СВЪРЗАН СПИСЪК</a:t>
            </a:r>
          </a:p>
        </p:txBody>
      </p:sp>
      <p:sp>
        <p:nvSpPr>
          <p:cNvPr name="TextBox 7" id="7"/>
          <p:cNvSpPr txBox="true"/>
          <p:nvPr/>
        </p:nvSpPr>
        <p:spPr>
          <a:xfrm rot="0">
            <a:off x="1156739" y="1765770"/>
            <a:ext cx="15903286" cy="1217756"/>
          </a:xfrm>
          <a:prstGeom prst="rect">
            <a:avLst/>
          </a:prstGeom>
        </p:spPr>
        <p:txBody>
          <a:bodyPr anchor="t" rtlCol="false" tIns="0" lIns="0" bIns="0" rIns="0">
            <a:spAutoFit/>
          </a:bodyPr>
          <a:lstStyle/>
          <a:p>
            <a:pPr algn="just" marL="0" indent="0" lvl="0">
              <a:lnSpc>
                <a:spcPts val="3225"/>
              </a:lnSpc>
              <a:spcBef>
                <a:spcPct val="0"/>
              </a:spcBef>
            </a:pPr>
            <a:r>
              <a:rPr lang="en-US" b="true" sz="2304">
                <a:solidFill>
                  <a:srgbClr val="000000"/>
                </a:solidFill>
                <a:latin typeface="Canva Sans Bold"/>
                <a:ea typeface="Canva Sans Bold"/>
                <a:cs typeface="Canva Sans Bold"/>
                <a:sym typeface="Canva Sans Bold"/>
              </a:rPr>
              <a:t>Както подсказва името на тази структура, списъкът представлява множество от елементи, произволно разположени в паметта, където всеки елемент съхранява в себе си адреса на следващия елемент.</a:t>
            </a:r>
          </a:p>
        </p:txBody>
      </p:sp>
      <p:sp>
        <p:nvSpPr>
          <p:cNvPr name="TextBox 8" id="8"/>
          <p:cNvSpPr txBox="true"/>
          <p:nvPr/>
        </p:nvSpPr>
        <p:spPr>
          <a:xfrm rot="0">
            <a:off x="3721668" y="3516617"/>
            <a:ext cx="10773427" cy="750916"/>
          </a:xfrm>
          <a:prstGeom prst="rect">
            <a:avLst/>
          </a:prstGeom>
        </p:spPr>
        <p:txBody>
          <a:bodyPr anchor="t" rtlCol="false" tIns="0" lIns="0" bIns="0" rIns="0">
            <a:spAutoFit/>
          </a:bodyPr>
          <a:lstStyle/>
          <a:p>
            <a:pPr algn="just">
              <a:lnSpc>
                <a:spcPts val="3078"/>
              </a:lnSpc>
              <a:spcBef>
                <a:spcPct val="0"/>
              </a:spcBef>
            </a:pPr>
            <a:r>
              <a:rPr lang="en-US" b="true" sz="2198">
                <a:solidFill>
                  <a:srgbClr val="000000"/>
                </a:solidFill>
                <a:latin typeface="Canva Sans Bold"/>
                <a:ea typeface="Canva Sans Bold"/>
                <a:cs typeface="Canva Sans Bold"/>
                <a:sym typeface="Canva Sans Bold"/>
              </a:rPr>
              <a:t>Осн</a:t>
            </a:r>
            <a:r>
              <a:rPr lang="en-US" b="true" sz="2198">
                <a:solidFill>
                  <a:srgbClr val="000000"/>
                </a:solidFill>
                <a:latin typeface="Canva Sans Bold"/>
                <a:ea typeface="Canva Sans Bold"/>
                <a:cs typeface="Canva Sans Bold"/>
                <a:sym typeface="Canva Sans Bold"/>
              </a:rPr>
              <a:t>овният въпрос, който възниква, е какви са предимствата и недостатъците на свързания списък спрямо масива?</a:t>
            </a:r>
          </a:p>
        </p:txBody>
      </p:sp>
      <p:sp>
        <p:nvSpPr>
          <p:cNvPr name="TextBox 9" id="9"/>
          <p:cNvSpPr txBox="true"/>
          <p:nvPr/>
        </p:nvSpPr>
        <p:spPr>
          <a:xfrm rot="0">
            <a:off x="673920" y="5577319"/>
            <a:ext cx="7805723" cy="2524606"/>
          </a:xfrm>
          <a:prstGeom prst="rect">
            <a:avLst/>
          </a:prstGeom>
        </p:spPr>
        <p:txBody>
          <a:bodyPr anchor="t" rtlCol="false" tIns="0" lIns="0" bIns="0" rIns="0">
            <a:spAutoFit/>
          </a:bodyPr>
          <a:lstStyle/>
          <a:p>
            <a:pPr algn="just">
              <a:lnSpc>
                <a:spcPts val="2859"/>
              </a:lnSpc>
              <a:spcBef>
                <a:spcPct val="0"/>
              </a:spcBef>
            </a:pPr>
            <a:r>
              <a:rPr lang="en-US" b="true" sz="2199">
                <a:solidFill>
                  <a:srgbClr val="000000"/>
                </a:solidFill>
                <a:latin typeface="Open Sauce Bold"/>
                <a:ea typeface="Open Sauce Bold"/>
                <a:cs typeface="Open Sauce Bold"/>
                <a:sym typeface="Open Sauce Bold"/>
              </a:rPr>
              <a:t>Предимства:</a:t>
            </a:r>
          </a:p>
          <a:p>
            <a:pPr algn="l">
              <a:lnSpc>
                <a:spcPts val="2859"/>
              </a:lnSpc>
              <a:spcBef>
                <a:spcPct val="0"/>
              </a:spcBef>
            </a:pP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Дава възможност за добавяне или изтриване на елемент.</a:t>
            </a:r>
          </a:p>
          <a:p>
            <a:pPr algn="l">
              <a:lnSpc>
                <a:spcPts val="2859"/>
              </a:lnSpc>
            </a:pP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Не е необходимо наличие на голям блок от последователна свободна памет.</a:t>
            </a:r>
          </a:p>
        </p:txBody>
      </p:sp>
      <p:sp>
        <p:nvSpPr>
          <p:cNvPr name="TextBox 10" id="10"/>
          <p:cNvSpPr txBox="true"/>
          <p:nvPr/>
        </p:nvSpPr>
        <p:spPr>
          <a:xfrm rot="0">
            <a:off x="9721144" y="5577319"/>
            <a:ext cx="7813808" cy="2524606"/>
          </a:xfrm>
          <a:prstGeom prst="rect">
            <a:avLst/>
          </a:prstGeom>
        </p:spPr>
        <p:txBody>
          <a:bodyPr anchor="t" rtlCol="false" tIns="0" lIns="0" bIns="0" rIns="0">
            <a:spAutoFit/>
          </a:bodyPr>
          <a:lstStyle/>
          <a:p>
            <a:pPr algn="l">
              <a:lnSpc>
                <a:spcPts val="2859"/>
              </a:lnSpc>
              <a:spcBef>
                <a:spcPct val="0"/>
              </a:spcBef>
            </a:pPr>
            <a:r>
              <a:rPr lang="en-US" b="true" sz="2199">
                <a:solidFill>
                  <a:srgbClr val="000000"/>
                </a:solidFill>
                <a:latin typeface="Open Sauce Bold"/>
                <a:ea typeface="Open Sauce Bold"/>
                <a:cs typeface="Open Sauce Bold"/>
                <a:sym typeface="Open Sauce Bold"/>
              </a:rPr>
              <a:t> Недостатъци:</a:t>
            </a:r>
          </a:p>
          <a:p>
            <a:pPr algn="l">
              <a:lnSpc>
                <a:spcPts val="2859"/>
              </a:lnSpc>
              <a:spcBef>
                <a:spcPct val="0"/>
              </a:spcBef>
            </a:pP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По – бавни са.</a:t>
            </a:r>
          </a:p>
          <a:p>
            <a:pPr algn="l">
              <a:lnSpc>
                <a:spcPts val="2859"/>
              </a:lnSpc>
            </a:pP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Нямат директен достъп до елемент</a:t>
            </a:r>
          </a:p>
          <a:p>
            <a:pPr algn="l">
              <a:lnSpc>
                <a:spcPts val="2859"/>
              </a:lnSpc>
            </a:pP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Използват повече памет за съхранението на адреси.</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5509980" y="1245935"/>
            <a:ext cx="7597567" cy="1407731"/>
          </a:xfrm>
          <a:prstGeom prst="rect">
            <a:avLst/>
          </a:prstGeom>
        </p:spPr>
        <p:txBody>
          <a:bodyPr anchor="t" rtlCol="false" tIns="0" lIns="0" bIns="0" rIns="0">
            <a:spAutoFit/>
          </a:bodyPr>
          <a:lstStyle/>
          <a:p>
            <a:pPr algn="ctr">
              <a:lnSpc>
                <a:spcPts val="11414"/>
              </a:lnSpc>
            </a:pPr>
            <a:r>
              <a:rPr lang="en-US" sz="8271" spc="66">
                <a:solidFill>
                  <a:srgbClr val="FFFFFF"/>
                </a:solidFill>
                <a:latin typeface="Archivo Black"/>
                <a:ea typeface="Archivo Black"/>
                <a:cs typeface="Archivo Black"/>
                <a:sym typeface="Archivo Black"/>
              </a:rPr>
              <a:t>СЪДЪРЖАНИЕ</a:t>
            </a:r>
          </a:p>
        </p:txBody>
      </p:sp>
      <p:sp>
        <p:nvSpPr>
          <p:cNvPr name="TextBox 8" id="8"/>
          <p:cNvSpPr txBox="true"/>
          <p:nvPr/>
        </p:nvSpPr>
        <p:spPr>
          <a:xfrm rot="0">
            <a:off x="4029038" y="4856623"/>
            <a:ext cx="1840320" cy="1048718"/>
          </a:xfrm>
          <a:prstGeom prst="rect">
            <a:avLst/>
          </a:prstGeom>
        </p:spPr>
        <p:txBody>
          <a:bodyPr anchor="t" rtlCol="false" tIns="0" lIns="0" bIns="0" rIns="0">
            <a:spAutoFit/>
          </a:bodyPr>
          <a:lstStyle/>
          <a:p>
            <a:pPr algn="ctr" marL="0" indent="0" lvl="0">
              <a:lnSpc>
                <a:spcPts val="8627"/>
              </a:lnSpc>
              <a:spcBef>
                <a:spcPct val="0"/>
              </a:spcBef>
            </a:pPr>
            <a:r>
              <a:rPr lang="en-US" b="true" sz="6251" spc="331" strike="noStrike" u="none">
                <a:solidFill>
                  <a:srgbClr val="231F20"/>
                </a:solidFill>
                <a:latin typeface="Canva Sans Bold"/>
                <a:ea typeface="Canva Sans Bold"/>
                <a:cs typeface="Canva Sans Bold"/>
                <a:sym typeface="Canva Sans Bold"/>
              </a:rPr>
              <a:t>01</a:t>
            </a:r>
          </a:p>
        </p:txBody>
      </p:sp>
      <p:sp>
        <p:nvSpPr>
          <p:cNvPr name="TextBox 9" id="9"/>
          <p:cNvSpPr txBox="true"/>
          <p:nvPr/>
        </p:nvSpPr>
        <p:spPr>
          <a:xfrm rot="0">
            <a:off x="2935687" y="5966312"/>
            <a:ext cx="4027020" cy="428029"/>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Изключения</a:t>
            </a:r>
          </a:p>
        </p:txBody>
      </p:sp>
      <p:sp>
        <p:nvSpPr>
          <p:cNvPr name="TextBox 10" id="10"/>
          <p:cNvSpPr txBox="true"/>
          <p:nvPr/>
        </p:nvSpPr>
        <p:spPr>
          <a:xfrm rot="0">
            <a:off x="11635520" y="4965219"/>
            <a:ext cx="1840320" cy="1048718"/>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Canva Sans Bold"/>
                <a:ea typeface="Canva Sans Bold"/>
                <a:cs typeface="Canva Sans Bold"/>
                <a:sym typeface="Canva Sans Bold"/>
              </a:rPr>
              <a:t>02</a:t>
            </a:r>
          </a:p>
        </p:txBody>
      </p:sp>
      <p:sp>
        <p:nvSpPr>
          <p:cNvPr name="TextBox 11" id="11"/>
          <p:cNvSpPr txBox="true"/>
          <p:nvPr/>
        </p:nvSpPr>
        <p:spPr>
          <a:xfrm rot="0">
            <a:off x="11183969" y="5980348"/>
            <a:ext cx="2743420" cy="866135"/>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Динамични стрингове</a:t>
            </a:r>
          </a:p>
        </p:txBody>
      </p:sp>
      <p:sp>
        <p:nvSpPr>
          <p:cNvPr name="TextBox 12" id="12"/>
          <p:cNvSpPr txBox="true"/>
          <p:nvPr/>
        </p:nvSpPr>
        <p:spPr>
          <a:xfrm rot="0">
            <a:off x="4029038" y="7255575"/>
            <a:ext cx="1840320" cy="1048718"/>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Canva Sans Bold"/>
                <a:ea typeface="Canva Sans Bold"/>
                <a:cs typeface="Canva Sans Bold"/>
                <a:sym typeface="Canva Sans Bold"/>
              </a:rPr>
              <a:t>03</a:t>
            </a:r>
          </a:p>
        </p:txBody>
      </p:sp>
      <p:sp>
        <p:nvSpPr>
          <p:cNvPr name="TextBox 13" id="13"/>
          <p:cNvSpPr txBox="true"/>
          <p:nvPr/>
        </p:nvSpPr>
        <p:spPr>
          <a:xfrm rot="0">
            <a:off x="3356599" y="8392165"/>
            <a:ext cx="3185196" cy="866135"/>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Регулярни изрази</a:t>
            </a:r>
          </a:p>
        </p:txBody>
      </p:sp>
      <p:sp>
        <p:nvSpPr>
          <p:cNvPr name="TextBox 14" id="14"/>
          <p:cNvSpPr txBox="true"/>
          <p:nvPr/>
        </p:nvSpPr>
        <p:spPr>
          <a:xfrm rot="0">
            <a:off x="11635520" y="7255575"/>
            <a:ext cx="1840320" cy="1048718"/>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Canva Sans Bold"/>
                <a:ea typeface="Canva Sans Bold"/>
                <a:cs typeface="Canva Sans Bold"/>
                <a:sym typeface="Canva Sans Bold"/>
              </a:rPr>
              <a:t>04</a:t>
            </a:r>
          </a:p>
        </p:txBody>
      </p:sp>
      <p:sp>
        <p:nvSpPr>
          <p:cNvPr name="TextBox 15" id="15"/>
          <p:cNvSpPr txBox="true"/>
          <p:nvPr/>
        </p:nvSpPr>
        <p:spPr>
          <a:xfrm rot="0">
            <a:off x="10633056" y="8392165"/>
            <a:ext cx="3845246" cy="866135"/>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Линейни структури от данни</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49566" y="256156"/>
            <a:ext cx="17565632" cy="9759474"/>
            <a:chOff x="0" y="0"/>
            <a:chExt cx="4626339" cy="2570396"/>
          </a:xfrm>
        </p:grpSpPr>
        <p:sp>
          <p:nvSpPr>
            <p:cNvPr name="Freeform 4" id="4"/>
            <p:cNvSpPr/>
            <p:nvPr/>
          </p:nvSpPr>
          <p:spPr>
            <a:xfrm flipH="false" flipV="false" rot="0">
              <a:off x="0" y="0"/>
              <a:ext cx="4626339" cy="2570396"/>
            </a:xfrm>
            <a:custGeom>
              <a:avLst/>
              <a:gdLst/>
              <a:ahLst/>
              <a:cxnLst/>
              <a:rect r="r" b="b" t="t" l="l"/>
              <a:pathLst>
                <a:path h="2570396" w="4626339">
                  <a:moveTo>
                    <a:pt x="11019" y="0"/>
                  </a:moveTo>
                  <a:lnTo>
                    <a:pt x="4615321" y="0"/>
                  </a:lnTo>
                  <a:cubicBezTo>
                    <a:pt x="4621406" y="0"/>
                    <a:pt x="4626339" y="4933"/>
                    <a:pt x="4626339" y="11019"/>
                  </a:cubicBezTo>
                  <a:lnTo>
                    <a:pt x="4626339" y="2559378"/>
                  </a:lnTo>
                  <a:cubicBezTo>
                    <a:pt x="4626339" y="2562300"/>
                    <a:pt x="4625179" y="2565103"/>
                    <a:pt x="4623112" y="2567169"/>
                  </a:cubicBezTo>
                  <a:cubicBezTo>
                    <a:pt x="4621046" y="2569236"/>
                    <a:pt x="4618243" y="2570396"/>
                    <a:pt x="4615321" y="2570396"/>
                  </a:cubicBezTo>
                  <a:lnTo>
                    <a:pt x="11019" y="2570396"/>
                  </a:lnTo>
                  <a:cubicBezTo>
                    <a:pt x="4933" y="2570396"/>
                    <a:pt x="0" y="2565463"/>
                    <a:pt x="0" y="2559378"/>
                  </a:cubicBezTo>
                  <a:lnTo>
                    <a:pt x="0" y="11019"/>
                  </a:lnTo>
                  <a:cubicBezTo>
                    <a:pt x="0" y="8096"/>
                    <a:pt x="1161" y="5294"/>
                    <a:pt x="3227" y="3227"/>
                  </a:cubicBezTo>
                  <a:cubicBezTo>
                    <a:pt x="5294" y="1161"/>
                    <a:pt x="8096" y="0"/>
                    <a:pt x="11019" y="0"/>
                  </a:cubicBezTo>
                  <a:close/>
                </a:path>
              </a:pathLst>
            </a:custGeom>
            <a:solidFill>
              <a:srgbClr val="FFFFFF">
                <a:alpha val="86667"/>
              </a:srgbClr>
            </a:solidFill>
          </p:spPr>
        </p:sp>
        <p:sp>
          <p:nvSpPr>
            <p:cNvPr name="TextBox 5" id="5"/>
            <p:cNvSpPr txBox="true"/>
            <p:nvPr/>
          </p:nvSpPr>
          <p:spPr>
            <a:xfrm>
              <a:off x="0" y="-19050"/>
              <a:ext cx="4626339" cy="2589446"/>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772968" y="531476"/>
            <a:ext cx="12670827" cy="81546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РЕАЛИЗАЦИЯ НА LINKEDLIST</a:t>
            </a:r>
          </a:p>
        </p:txBody>
      </p:sp>
      <p:sp>
        <p:nvSpPr>
          <p:cNvPr name="TextBox 7" id="7"/>
          <p:cNvSpPr txBox="true"/>
          <p:nvPr/>
        </p:nvSpPr>
        <p:spPr>
          <a:xfrm rot="0">
            <a:off x="845010" y="1779323"/>
            <a:ext cx="15903286" cy="7361051"/>
          </a:xfrm>
          <a:prstGeom prst="rect">
            <a:avLst/>
          </a:prstGeom>
        </p:spPr>
        <p:txBody>
          <a:bodyPr anchor="t" rtlCol="false" tIns="0" lIns="0" bIns="0" rIns="0">
            <a:spAutoFit/>
          </a:bodyPr>
          <a:lstStyle/>
          <a:p>
            <a:pPr algn="ctr">
              <a:lnSpc>
                <a:spcPts val="3225"/>
              </a:lnSpc>
            </a:pPr>
            <a:r>
              <a:rPr lang="en-US" sz="2304" b="true">
                <a:solidFill>
                  <a:srgbClr val="000000"/>
                </a:solidFill>
                <a:latin typeface="Canva Sans Bold"/>
                <a:ea typeface="Canva Sans Bold"/>
                <a:cs typeface="Canva Sans Bold"/>
                <a:sym typeface="Canva Sans Bold"/>
              </a:rPr>
              <a:t>    В Java съществува клас LinkedList, имплементиращ интерфейса List, който от своя страна наследява интерфейса Collection.</a:t>
            </a:r>
          </a:p>
          <a:p>
            <a:pPr algn="just">
              <a:lnSpc>
                <a:spcPts val="3225"/>
              </a:lnSpc>
            </a:pPr>
          </a:p>
          <a:p>
            <a:pPr algn="ctr">
              <a:lnSpc>
                <a:spcPts val="3225"/>
              </a:lnSpc>
            </a:pPr>
            <a:r>
              <a:rPr lang="en-US" sz="2304" b="true">
                <a:solidFill>
                  <a:srgbClr val="FF3131"/>
                </a:solidFill>
                <a:latin typeface="Canva Sans Bold"/>
                <a:ea typeface="Canva Sans Bold"/>
                <a:cs typeface="Canva Sans Bold"/>
                <a:sym typeface="Canva Sans Bold"/>
              </a:rPr>
              <a:t>Важно е да се отбележи, че </a:t>
            </a:r>
            <a:r>
              <a:rPr lang="en-US" sz="2304" b="true">
                <a:solidFill>
                  <a:srgbClr val="004AAD"/>
                </a:solidFill>
                <a:latin typeface="Canva Sans Bold"/>
                <a:ea typeface="Canva Sans Bold"/>
                <a:cs typeface="Canva Sans Bold"/>
                <a:sym typeface="Canva Sans Bold"/>
              </a:rPr>
              <a:t>List </a:t>
            </a:r>
            <a:r>
              <a:rPr lang="en-US" sz="2304" b="true">
                <a:solidFill>
                  <a:srgbClr val="FF3131"/>
                </a:solidFill>
                <a:latin typeface="Canva Sans Bold"/>
                <a:ea typeface="Canva Sans Bold"/>
                <a:cs typeface="Canva Sans Bold"/>
                <a:sym typeface="Canva Sans Bold"/>
              </a:rPr>
              <a:t>е </a:t>
            </a:r>
            <a:r>
              <a:rPr lang="en-US" sz="2304" b="true">
                <a:solidFill>
                  <a:srgbClr val="004AAD"/>
                </a:solidFill>
                <a:latin typeface="Canva Sans Bold"/>
                <a:ea typeface="Canva Sans Bold"/>
                <a:cs typeface="Canva Sans Bold"/>
                <a:sym typeface="Canva Sans Bold"/>
              </a:rPr>
              <a:t>интерфейс </a:t>
            </a:r>
            <a:r>
              <a:rPr lang="en-US" sz="2304" b="true">
                <a:solidFill>
                  <a:srgbClr val="FF3131"/>
                </a:solidFill>
                <a:latin typeface="Canva Sans Bold"/>
                <a:ea typeface="Canva Sans Bold"/>
                <a:cs typeface="Canva Sans Bold"/>
                <a:sym typeface="Canva Sans Bold"/>
              </a:rPr>
              <a:t>и не може да се </a:t>
            </a:r>
            <a:r>
              <a:rPr lang="en-US" sz="2304" b="true">
                <a:solidFill>
                  <a:srgbClr val="8C52FF"/>
                </a:solidFill>
                <a:latin typeface="Canva Sans Bold"/>
                <a:ea typeface="Canva Sans Bold"/>
                <a:cs typeface="Canva Sans Bold"/>
                <a:sym typeface="Canva Sans Bold"/>
              </a:rPr>
              <a:t>инстанцира</a:t>
            </a:r>
            <a:r>
              <a:rPr lang="en-US" sz="2304" b="true">
                <a:solidFill>
                  <a:srgbClr val="FF3131"/>
                </a:solidFill>
                <a:latin typeface="Canva Sans Bold"/>
                <a:ea typeface="Canva Sans Bold"/>
                <a:cs typeface="Canva Sans Bold"/>
                <a:sym typeface="Canva Sans Bold"/>
              </a:rPr>
              <a:t>!</a:t>
            </a:r>
          </a:p>
          <a:p>
            <a:pPr algn="just">
              <a:lnSpc>
                <a:spcPts val="3225"/>
              </a:lnSpc>
            </a:pPr>
          </a:p>
          <a:p>
            <a:pPr algn="just">
              <a:lnSpc>
                <a:spcPts val="3225"/>
              </a:lnSpc>
            </a:pPr>
            <a:r>
              <a:rPr lang="en-US" sz="2304" b="true">
                <a:solidFill>
                  <a:srgbClr val="000000"/>
                </a:solidFill>
                <a:latin typeface="Canva Sans Bold"/>
                <a:ea typeface="Canva Sans Bold"/>
                <a:cs typeface="Canva Sans Bold"/>
                <a:sym typeface="Canva Sans Bold"/>
              </a:rPr>
              <a:t>Основните методи, които притежава са:</a:t>
            </a:r>
          </a:p>
          <a:p>
            <a:pPr algn="just">
              <a:lnSpc>
                <a:spcPts val="3225"/>
              </a:lnSpc>
            </a:pPr>
          </a:p>
          <a:p>
            <a:pPr algn="just" marL="497484" indent="-248742" lvl="1">
              <a:lnSpc>
                <a:spcPts val="3225"/>
              </a:lnSpc>
              <a:buFont typeface="Arial"/>
              <a:buChar char="•"/>
            </a:pPr>
            <a:r>
              <a:rPr lang="en-US" b="true" sz="2304">
                <a:solidFill>
                  <a:srgbClr val="000000"/>
                </a:solidFill>
                <a:latin typeface="Canva Sans Bold"/>
                <a:ea typeface="Canva Sans Bold"/>
                <a:cs typeface="Canva Sans Bold"/>
                <a:sym typeface="Canva Sans Bold"/>
              </a:rPr>
              <a:t> void </a:t>
            </a:r>
            <a:r>
              <a:rPr lang="en-US" sz="2304">
                <a:solidFill>
                  <a:srgbClr val="000000"/>
                </a:solidFill>
                <a:latin typeface="Canva Sans"/>
                <a:ea typeface="Canva Sans"/>
                <a:cs typeface="Canva Sans"/>
                <a:sym typeface="Canva Sans"/>
              </a:rPr>
              <a:t>add(</a:t>
            </a:r>
            <a:r>
              <a:rPr lang="en-US" b="true" sz="2304">
                <a:solidFill>
                  <a:srgbClr val="000000"/>
                </a:solidFill>
                <a:latin typeface="Canva Sans Bold"/>
                <a:ea typeface="Canva Sans Bold"/>
                <a:cs typeface="Canva Sans Bold"/>
                <a:sym typeface="Canva Sans Bold"/>
              </a:rPr>
              <a:t>int</a:t>
            </a:r>
            <a:r>
              <a:rPr lang="en-US" sz="2304">
                <a:solidFill>
                  <a:srgbClr val="000000"/>
                </a:solidFill>
                <a:latin typeface="Canva Sans"/>
                <a:ea typeface="Canva Sans"/>
                <a:cs typeface="Canva Sans"/>
                <a:sym typeface="Canva Sans"/>
              </a:rPr>
              <a:t>,</a:t>
            </a:r>
            <a:r>
              <a:rPr lang="en-US" b="true" sz="2304">
                <a:solidFill>
                  <a:srgbClr val="000000"/>
                </a:solidFill>
                <a:latin typeface="Canva Sans Bold"/>
                <a:ea typeface="Canva Sans Bold"/>
                <a:cs typeface="Canva Sans Bold"/>
                <a:sym typeface="Canva Sans Bold"/>
              </a:rPr>
              <a:t> Object</a:t>
            </a:r>
            <a:r>
              <a:rPr lang="en-US" sz="2304">
                <a:solidFill>
                  <a:srgbClr val="000000"/>
                </a:solidFill>
                <a:latin typeface="Canva Sans"/>
                <a:ea typeface="Canva Sans"/>
                <a:cs typeface="Canva Sans"/>
                <a:sym typeface="Canva Sans"/>
              </a:rPr>
              <a:t>)</a:t>
            </a:r>
            <a:r>
              <a:rPr lang="en-US" b="true" sz="2304">
                <a:solidFill>
                  <a:srgbClr val="000000"/>
                </a:solidFill>
                <a:latin typeface="Canva Sans Bold"/>
                <a:ea typeface="Canva Sans Bold"/>
                <a:cs typeface="Canva Sans Bold"/>
                <a:sym typeface="Canva Sans Bold"/>
              </a:rPr>
              <a:t> – </a:t>
            </a:r>
            <a:r>
              <a:rPr lang="en-US" sz="2304">
                <a:solidFill>
                  <a:srgbClr val="000000"/>
                </a:solidFill>
                <a:latin typeface="Canva Sans"/>
                <a:ea typeface="Canva Sans"/>
                <a:cs typeface="Canva Sans"/>
                <a:sym typeface="Canva Sans"/>
              </a:rPr>
              <a:t>добавя елемент на позиция определена от първия аргумент</a:t>
            </a:r>
          </a:p>
          <a:p>
            <a:pPr algn="just">
              <a:lnSpc>
                <a:spcPts val="3225"/>
              </a:lnSpc>
            </a:pPr>
          </a:p>
          <a:p>
            <a:pPr algn="just" marL="497484" indent="-248742" lvl="1">
              <a:lnSpc>
                <a:spcPts val="3225"/>
              </a:lnSpc>
              <a:buFont typeface="Arial"/>
              <a:buChar char="•"/>
            </a:pPr>
            <a:r>
              <a:rPr lang="en-US" b="true" sz="2304">
                <a:solidFill>
                  <a:srgbClr val="000000"/>
                </a:solidFill>
                <a:latin typeface="Canva Sans Bold"/>
                <a:ea typeface="Canva Sans Bold"/>
                <a:cs typeface="Canva Sans Bold"/>
                <a:sym typeface="Canva Sans Bold"/>
              </a:rPr>
              <a:t> boolean </a:t>
            </a:r>
            <a:r>
              <a:rPr lang="en-US" sz="2304">
                <a:solidFill>
                  <a:srgbClr val="000000"/>
                </a:solidFill>
                <a:latin typeface="Canva Sans"/>
                <a:ea typeface="Canva Sans"/>
                <a:cs typeface="Canva Sans"/>
                <a:sym typeface="Canva Sans"/>
              </a:rPr>
              <a:t>remove(</a:t>
            </a:r>
            <a:r>
              <a:rPr lang="en-US" b="true" sz="2304">
                <a:solidFill>
                  <a:srgbClr val="000000"/>
                </a:solidFill>
                <a:latin typeface="Canva Sans Bold"/>
                <a:ea typeface="Canva Sans Bold"/>
                <a:cs typeface="Canva Sans Bold"/>
                <a:sym typeface="Canva Sans Bold"/>
              </a:rPr>
              <a:t>Object</a:t>
            </a:r>
            <a:r>
              <a:rPr lang="en-US" sz="2304">
                <a:solidFill>
                  <a:srgbClr val="000000"/>
                </a:solidFill>
                <a:latin typeface="Canva Sans"/>
                <a:ea typeface="Canva Sans"/>
                <a:cs typeface="Canva Sans"/>
                <a:sym typeface="Canva Sans"/>
              </a:rPr>
              <a:t>)</a:t>
            </a:r>
            <a:r>
              <a:rPr lang="en-US" b="true" sz="2304">
                <a:solidFill>
                  <a:srgbClr val="000000"/>
                </a:solidFill>
                <a:latin typeface="Canva Sans Bold"/>
                <a:ea typeface="Canva Sans Bold"/>
                <a:cs typeface="Canva Sans Bold"/>
                <a:sym typeface="Canva Sans Bold"/>
              </a:rPr>
              <a:t> – </a:t>
            </a:r>
            <a:r>
              <a:rPr lang="en-US" sz="2304">
                <a:solidFill>
                  <a:srgbClr val="000000"/>
                </a:solidFill>
                <a:latin typeface="Canva Sans"/>
                <a:ea typeface="Canva Sans"/>
                <a:cs typeface="Canva Sans"/>
                <a:sym typeface="Canva Sans"/>
              </a:rPr>
              <a:t>премахва елемент</a:t>
            </a:r>
          </a:p>
          <a:p>
            <a:pPr algn="just">
              <a:lnSpc>
                <a:spcPts val="3225"/>
              </a:lnSpc>
            </a:pPr>
          </a:p>
          <a:p>
            <a:pPr algn="just" marL="497484" indent="-248742" lvl="1">
              <a:lnSpc>
                <a:spcPts val="3225"/>
              </a:lnSpc>
              <a:buFont typeface="Arial"/>
              <a:buChar char="•"/>
            </a:pPr>
            <a:r>
              <a:rPr lang="en-US" b="true" sz="2304">
                <a:solidFill>
                  <a:srgbClr val="000000"/>
                </a:solidFill>
                <a:latin typeface="Canva Sans Bold"/>
                <a:ea typeface="Canva Sans Bold"/>
                <a:cs typeface="Canva Sans Bold"/>
                <a:sym typeface="Canva Sans Bold"/>
              </a:rPr>
              <a:t> Object </a:t>
            </a:r>
            <a:r>
              <a:rPr lang="en-US" sz="2304">
                <a:solidFill>
                  <a:srgbClr val="000000"/>
                </a:solidFill>
                <a:latin typeface="Canva Sans"/>
                <a:ea typeface="Canva Sans"/>
                <a:cs typeface="Canva Sans"/>
                <a:sym typeface="Canva Sans"/>
              </a:rPr>
              <a:t>remove (</a:t>
            </a:r>
            <a:r>
              <a:rPr lang="en-US" b="true" sz="2304">
                <a:solidFill>
                  <a:srgbClr val="000000"/>
                </a:solidFill>
                <a:latin typeface="Canva Sans Bold"/>
                <a:ea typeface="Canva Sans Bold"/>
                <a:cs typeface="Canva Sans Bold"/>
                <a:sym typeface="Canva Sans Bold"/>
              </a:rPr>
              <a:t>int</a:t>
            </a:r>
            <a:r>
              <a:rPr lang="en-US" sz="2304">
                <a:solidFill>
                  <a:srgbClr val="000000"/>
                </a:solidFill>
                <a:latin typeface="Canva Sans"/>
                <a:ea typeface="Canva Sans"/>
                <a:cs typeface="Canva Sans"/>
                <a:sym typeface="Canva Sans"/>
              </a:rPr>
              <a:t>)</a:t>
            </a:r>
            <a:r>
              <a:rPr lang="en-US" b="true" sz="2304">
                <a:solidFill>
                  <a:srgbClr val="000000"/>
                </a:solidFill>
                <a:latin typeface="Canva Sans Bold"/>
                <a:ea typeface="Canva Sans Bold"/>
                <a:cs typeface="Canva Sans Bold"/>
                <a:sym typeface="Canva Sans Bold"/>
              </a:rPr>
              <a:t> – </a:t>
            </a:r>
            <a:r>
              <a:rPr lang="en-US" sz="2304">
                <a:solidFill>
                  <a:srgbClr val="000000"/>
                </a:solidFill>
                <a:latin typeface="Canva Sans"/>
                <a:ea typeface="Canva Sans"/>
                <a:cs typeface="Canva Sans"/>
                <a:sym typeface="Canva Sans"/>
              </a:rPr>
              <a:t>премахва елемент на дадена позиция</a:t>
            </a:r>
          </a:p>
          <a:p>
            <a:pPr algn="just">
              <a:lnSpc>
                <a:spcPts val="3225"/>
              </a:lnSpc>
            </a:pPr>
          </a:p>
          <a:p>
            <a:pPr algn="just" marL="497484" indent="-248742" lvl="1">
              <a:lnSpc>
                <a:spcPts val="3225"/>
              </a:lnSpc>
              <a:buFont typeface="Arial"/>
              <a:buChar char="•"/>
            </a:pPr>
            <a:r>
              <a:rPr lang="en-US" b="true" sz="2304">
                <a:solidFill>
                  <a:srgbClr val="000000"/>
                </a:solidFill>
                <a:latin typeface="Canva Sans Bold"/>
                <a:ea typeface="Canva Sans Bold"/>
                <a:cs typeface="Canva Sans Bold"/>
                <a:sym typeface="Canva Sans Bold"/>
              </a:rPr>
              <a:t> Object </a:t>
            </a:r>
            <a:r>
              <a:rPr lang="en-US" sz="2304">
                <a:solidFill>
                  <a:srgbClr val="000000"/>
                </a:solidFill>
                <a:latin typeface="Canva Sans"/>
                <a:ea typeface="Canva Sans"/>
                <a:cs typeface="Canva Sans"/>
                <a:sym typeface="Canva Sans"/>
              </a:rPr>
              <a:t>get(</a:t>
            </a:r>
            <a:r>
              <a:rPr lang="en-US" b="true" sz="2304">
                <a:solidFill>
                  <a:srgbClr val="000000"/>
                </a:solidFill>
                <a:latin typeface="Canva Sans Bold"/>
                <a:ea typeface="Canva Sans Bold"/>
                <a:cs typeface="Canva Sans Bold"/>
                <a:sym typeface="Canva Sans Bold"/>
              </a:rPr>
              <a:t>int</a:t>
            </a:r>
            <a:r>
              <a:rPr lang="en-US" sz="2304">
                <a:solidFill>
                  <a:srgbClr val="000000"/>
                </a:solidFill>
                <a:latin typeface="Canva Sans"/>
                <a:ea typeface="Canva Sans"/>
                <a:cs typeface="Canva Sans"/>
                <a:sym typeface="Canva Sans"/>
              </a:rPr>
              <a:t>)</a:t>
            </a:r>
            <a:r>
              <a:rPr lang="en-US" b="true" sz="2304">
                <a:solidFill>
                  <a:srgbClr val="000000"/>
                </a:solidFill>
                <a:latin typeface="Canva Sans Bold"/>
                <a:ea typeface="Canva Sans Bold"/>
                <a:cs typeface="Canva Sans Bold"/>
                <a:sym typeface="Canva Sans Bold"/>
              </a:rPr>
              <a:t> – </a:t>
            </a:r>
            <a:r>
              <a:rPr lang="en-US" sz="2304">
                <a:solidFill>
                  <a:srgbClr val="000000"/>
                </a:solidFill>
                <a:latin typeface="Canva Sans"/>
                <a:ea typeface="Canva Sans"/>
                <a:cs typeface="Canva Sans"/>
                <a:sym typeface="Canva Sans"/>
              </a:rPr>
              <a:t>взима елемент със съответния индекс</a:t>
            </a:r>
          </a:p>
          <a:p>
            <a:pPr algn="just">
              <a:lnSpc>
                <a:spcPts val="3225"/>
              </a:lnSpc>
            </a:pPr>
          </a:p>
          <a:p>
            <a:pPr algn="just" marL="497484" indent="-248742" lvl="1">
              <a:lnSpc>
                <a:spcPts val="3225"/>
              </a:lnSpc>
              <a:buFont typeface="Arial"/>
              <a:buChar char="•"/>
            </a:pPr>
            <a:r>
              <a:rPr lang="en-US" b="true" sz="2304">
                <a:solidFill>
                  <a:srgbClr val="000000"/>
                </a:solidFill>
                <a:latin typeface="Canva Sans Bold"/>
                <a:ea typeface="Canva Sans Bold"/>
                <a:cs typeface="Canva Sans Bold"/>
                <a:sym typeface="Canva Sans Bold"/>
              </a:rPr>
              <a:t> Boolean </a:t>
            </a:r>
            <a:r>
              <a:rPr lang="en-US" sz="2304">
                <a:solidFill>
                  <a:srgbClr val="000000"/>
                </a:solidFill>
                <a:latin typeface="Canva Sans"/>
                <a:ea typeface="Canva Sans"/>
                <a:cs typeface="Canva Sans"/>
                <a:sym typeface="Canva Sans"/>
              </a:rPr>
              <a:t>contains (</a:t>
            </a:r>
            <a:r>
              <a:rPr lang="en-US" b="true" sz="2304">
                <a:solidFill>
                  <a:srgbClr val="000000"/>
                </a:solidFill>
                <a:latin typeface="Canva Sans Bold"/>
                <a:ea typeface="Canva Sans Bold"/>
                <a:cs typeface="Canva Sans Bold"/>
                <a:sym typeface="Canva Sans Bold"/>
              </a:rPr>
              <a:t>Object</a:t>
            </a:r>
            <a:r>
              <a:rPr lang="en-US" sz="2304">
                <a:solidFill>
                  <a:srgbClr val="000000"/>
                </a:solidFill>
                <a:latin typeface="Canva Sans"/>
                <a:ea typeface="Canva Sans"/>
                <a:cs typeface="Canva Sans"/>
                <a:sym typeface="Canva Sans"/>
              </a:rPr>
              <a:t>) </a:t>
            </a:r>
            <a:r>
              <a:rPr lang="en-US" b="true" sz="2304">
                <a:solidFill>
                  <a:srgbClr val="000000"/>
                </a:solidFill>
                <a:latin typeface="Canva Sans Bold"/>
                <a:ea typeface="Canva Sans Bold"/>
                <a:cs typeface="Canva Sans Bold"/>
                <a:sym typeface="Canva Sans Bold"/>
              </a:rPr>
              <a:t>– </a:t>
            </a:r>
            <a:r>
              <a:rPr lang="en-US" sz="2304">
                <a:solidFill>
                  <a:srgbClr val="000000"/>
                </a:solidFill>
                <a:latin typeface="Canva Sans"/>
                <a:ea typeface="Canva Sans"/>
                <a:cs typeface="Canva Sans"/>
                <a:sym typeface="Canva Sans"/>
              </a:rPr>
              <a:t>проверява дали даден елемент е част от списъка</a:t>
            </a:r>
          </a:p>
          <a:p>
            <a:pPr algn="just">
              <a:lnSpc>
                <a:spcPts val="3225"/>
              </a:lnSpc>
            </a:pPr>
          </a:p>
          <a:p>
            <a:pPr algn="just" marL="497484" indent="-248742" lvl="1">
              <a:lnSpc>
                <a:spcPts val="3225"/>
              </a:lnSpc>
              <a:buFont typeface="Arial"/>
              <a:buChar char="•"/>
            </a:pPr>
            <a:r>
              <a:rPr lang="en-US" b="true" sz="2304">
                <a:solidFill>
                  <a:srgbClr val="000000"/>
                </a:solidFill>
                <a:latin typeface="Canva Sans Bold"/>
                <a:ea typeface="Canva Sans Bold"/>
                <a:cs typeface="Canva Sans Bold"/>
                <a:sym typeface="Canva Sans Bold"/>
              </a:rPr>
              <a:t> int </a:t>
            </a:r>
            <a:r>
              <a:rPr lang="en-US" sz="2304">
                <a:solidFill>
                  <a:srgbClr val="000000"/>
                </a:solidFill>
                <a:latin typeface="Canva Sans"/>
                <a:ea typeface="Canva Sans"/>
                <a:cs typeface="Canva Sans"/>
                <a:sym typeface="Canva Sans"/>
              </a:rPr>
              <a:t>indexOf(</a:t>
            </a:r>
            <a:r>
              <a:rPr lang="en-US" b="true" sz="2304">
                <a:solidFill>
                  <a:srgbClr val="000000"/>
                </a:solidFill>
                <a:latin typeface="Canva Sans Bold"/>
                <a:ea typeface="Canva Sans Bold"/>
                <a:cs typeface="Canva Sans Bold"/>
                <a:sym typeface="Canva Sans Bold"/>
              </a:rPr>
              <a:t>Object</a:t>
            </a:r>
            <a:r>
              <a:rPr lang="en-US" sz="2304">
                <a:solidFill>
                  <a:srgbClr val="000000"/>
                </a:solidFill>
                <a:latin typeface="Canva Sans"/>
                <a:ea typeface="Canva Sans"/>
                <a:cs typeface="Canva Sans"/>
                <a:sym typeface="Canva Sans"/>
              </a:rPr>
              <a:t>)</a:t>
            </a:r>
            <a:r>
              <a:rPr lang="en-US" b="true" sz="2304">
                <a:solidFill>
                  <a:srgbClr val="000000"/>
                </a:solidFill>
                <a:latin typeface="Canva Sans Bold"/>
                <a:ea typeface="Canva Sans Bold"/>
                <a:cs typeface="Canva Sans Bold"/>
                <a:sym typeface="Canva Sans Bold"/>
              </a:rPr>
              <a:t> – </a:t>
            </a:r>
            <a:r>
              <a:rPr lang="en-US" sz="2304">
                <a:solidFill>
                  <a:srgbClr val="000000"/>
                </a:solidFill>
                <a:latin typeface="Canva Sans"/>
                <a:ea typeface="Canva Sans"/>
                <a:cs typeface="Canva Sans"/>
                <a:sym typeface="Canva Sans"/>
              </a:rPr>
              <a:t>връща позицията на елемента</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49566" y="256156"/>
            <a:ext cx="17565632" cy="9759474"/>
            <a:chOff x="0" y="0"/>
            <a:chExt cx="4626339" cy="2570396"/>
          </a:xfrm>
        </p:grpSpPr>
        <p:sp>
          <p:nvSpPr>
            <p:cNvPr name="Freeform 4" id="4"/>
            <p:cNvSpPr/>
            <p:nvPr/>
          </p:nvSpPr>
          <p:spPr>
            <a:xfrm flipH="false" flipV="false" rot="0">
              <a:off x="0" y="0"/>
              <a:ext cx="4626339" cy="2570396"/>
            </a:xfrm>
            <a:custGeom>
              <a:avLst/>
              <a:gdLst/>
              <a:ahLst/>
              <a:cxnLst/>
              <a:rect r="r" b="b" t="t" l="l"/>
              <a:pathLst>
                <a:path h="2570396" w="4626339">
                  <a:moveTo>
                    <a:pt x="11019" y="0"/>
                  </a:moveTo>
                  <a:lnTo>
                    <a:pt x="4615321" y="0"/>
                  </a:lnTo>
                  <a:cubicBezTo>
                    <a:pt x="4621406" y="0"/>
                    <a:pt x="4626339" y="4933"/>
                    <a:pt x="4626339" y="11019"/>
                  </a:cubicBezTo>
                  <a:lnTo>
                    <a:pt x="4626339" y="2559378"/>
                  </a:lnTo>
                  <a:cubicBezTo>
                    <a:pt x="4626339" y="2562300"/>
                    <a:pt x="4625179" y="2565103"/>
                    <a:pt x="4623112" y="2567169"/>
                  </a:cubicBezTo>
                  <a:cubicBezTo>
                    <a:pt x="4621046" y="2569236"/>
                    <a:pt x="4618243" y="2570396"/>
                    <a:pt x="4615321" y="2570396"/>
                  </a:cubicBezTo>
                  <a:lnTo>
                    <a:pt x="11019" y="2570396"/>
                  </a:lnTo>
                  <a:cubicBezTo>
                    <a:pt x="4933" y="2570396"/>
                    <a:pt x="0" y="2565463"/>
                    <a:pt x="0" y="2559378"/>
                  </a:cubicBezTo>
                  <a:lnTo>
                    <a:pt x="0" y="11019"/>
                  </a:lnTo>
                  <a:cubicBezTo>
                    <a:pt x="0" y="8096"/>
                    <a:pt x="1161" y="5294"/>
                    <a:pt x="3227" y="3227"/>
                  </a:cubicBezTo>
                  <a:cubicBezTo>
                    <a:pt x="5294" y="1161"/>
                    <a:pt x="8096" y="0"/>
                    <a:pt x="11019" y="0"/>
                  </a:cubicBezTo>
                  <a:close/>
                </a:path>
              </a:pathLst>
            </a:custGeom>
            <a:solidFill>
              <a:srgbClr val="FFFFFF">
                <a:alpha val="86667"/>
              </a:srgbClr>
            </a:solidFill>
          </p:spPr>
        </p:sp>
        <p:sp>
          <p:nvSpPr>
            <p:cNvPr name="TextBox 5" id="5"/>
            <p:cNvSpPr txBox="true"/>
            <p:nvPr/>
          </p:nvSpPr>
          <p:spPr>
            <a:xfrm>
              <a:off x="0" y="-19050"/>
              <a:ext cx="4626339" cy="2589446"/>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772968" y="531476"/>
            <a:ext cx="12670827" cy="81546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РЕАЛИЗАЦИЯ НА LINKEDLIST</a:t>
            </a:r>
          </a:p>
        </p:txBody>
      </p:sp>
      <p:sp>
        <p:nvSpPr>
          <p:cNvPr name="TextBox 7" id="7"/>
          <p:cNvSpPr txBox="true"/>
          <p:nvPr/>
        </p:nvSpPr>
        <p:spPr>
          <a:xfrm rot="0">
            <a:off x="845010" y="1779323"/>
            <a:ext cx="15903286" cy="398650"/>
          </a:xfrm>
          <a:prstGeom prst="rect">
            <a:avLst/>
          </a:prstGeom>
        </p:spPr>
        <p:txBody>
          <a:bodyPr anchor="t" rtlCol="false" tIns="0" lIns="0" bIns="0" rIns="0">
            <a:spAutoFit/>
          </a:bodyPr>
          <a:lstStyle/>
          <a:p>
            <a:pPr algn="just">
              <a:lnSpc>
                <a:spcPts val="3225"/>
              </a:lnSpc>
            </a:pPr>
            <a:r>
              <a:rPr lang="en-US" b="true" sz="2304">
                <a:solidFill>
                  <a:srgbClr val="000000"/>
                </a:solidFill>
                <a:latin typeface="Canva Sans Bold"/>
                <a:ea typeface="Canva Sans Bold"/>
                <a:cs typeface="Canva Sans Bold"/>
                <a:sym typeface="Canva Sans Bold"/>
              </a:rPr>
              <a:t>Нека да</a:t>
            </a:r>
            <a:r>
              <a:rPr lang="en-US" b="true" sz="2304">
                <a:solidFill>
                  <a:srgbClr val="000000"/>
                </a:solidFill>
                <a:latin typeface="Canva Sans Bold"/>
                <a:ea typeface="Canva Sans Bold"/>
                <a:cs typeface="Canva Sans Bold"/>
                <a:sym typeface="Canva Sans Bold"/>
              </a:rPr>
              <a:t>дем с</a:t>
            </a:r>
            <a:r>
              <a:rPr lang="en-US" b="true" sz="2304">
                <a:solidFill>
                  <a:srgbClr val="000000"/>
                </a:solidFill>
                <a:latin typeface="Canva Sans Bold"/>
                <a:ea typeface="Canva Sans Bold"/>
                <a:cs typeface="Canva Sans Bold"/>
                <a:sym typeface="Canva Sans Bold"/>
              </a:rPr>
              <a:t>ледния пример:</a:t>
            </a:r>
          </a:p>
        </p:txBody>
      </p:sp>
      <p:sp>
        <p:nvSpPr>
          <p:cNvPr name="TextBox 8" id="8"/>
          <p:cNvSpPr txBox="true"/>
          <p:nvPr/>
        </p:nvSpPr>
        <p:spPr>
          <a:xfrm rot="0">
            <a:off x="5867333" y="1549702"/>
            <a:ext cx="11795734" cy="8188493"/>
          </a:xfrm>
          <a:prstGeom prst="rect">
            <a:avLst/>
          </a:prstGeom>
        </p:spPr>
        <p:txBody>
          <a:bodyPr anchor="t" rtlCol="false" tIns="0" lIns="0" bIns="0" rIns="0">
            <a:spAutoFit/>
          </a:bodyPr>
          <a:lstStyle/>
          <a:p>
            <a:pPr algn="l">
              <a:lnSpc>
                <a:spcPts val="3138"/>
              </a:lnSpc>
              <a:spcBef>
                <a:spcPct val="0"/>
              </a:spcBef>
            </a:pPr>
            <a:r>
              <a:rPr lang="en-US" b="true" sz="2413">
                <a:solidFill>
                  <a:srgbClr val="000000"/>
                </a:solidFill>
                <a:latin typeface="Open Sauce Bold"/>
                <a:ea typeface="Open Sauce Bold"/>
                <a:cs typeface="Open Sauce Bold"/>
                <a:sym typeface="Open Sauce Bold"/>
              </a:rPr>
              <a:t>import </a:t>
            </a:r>
            <a:r>
              <a:rPr lang="en-US" sz="2413">
                <a:solidFill>
                  <a:srgbClr val="000000"/>
                </a:solidFill>
                <a:latin typeface="Open Sauce"/>
                <a:ea typeface="Open Sauce"/>
                <a:cs typeface="Open Sauce"/>
                <a:sym typeface="Open Sauce"/>
              </a:rPr>
              <a:t>java.util.*;</a:t>
            </a:r>
          </a:p>
          <a:p>
            <a:pPr algn="l">
              <a:lnSpc>
                <a:spcPts val="3138"/>
              </a:lnSpc>
              <a:spcBef>
                <a:spcPct val="0"/>
              </a:spcBef>
            </a:pPr>
          </a:p>
          <a:p>
            <a:pPr algn="l">
              <a:lnSpc>
                <a:spcPts val="3138"/>
              </a:lnSpc>
              <a:spcBef>
                <a:spcPct val="0"/>
              </a:spcBef>
            </a:pPr>
            <a:r>
              <a:rPr lang="en-US" b="true" sz="2413">
                <a:solidFill>
                  <a:srgbClr val="000000"/>
                </a:solidFill>
                <a:latin typeface="Open Sauce Bold"/>
                <a:ea typeface="Open Sauce Bold"/>
                <a:cs typeface="Open Sauce Bold"/>
                <a:sym typeface="Open Sauce Bold"/>
              </a:rPr>
              <a:t>public class </a:t>
            </a:r>
            <a:r>
              <a:rPr lang="en-US" sz="2413">
                <a:solidFill>
                  <a:srgbClr val="000000"/>
                </a:solidFill>
                <a:latin typeface="Open Sauce"/>
                <a:ea typeface="Open Sauce"/>
                <a:cs typeface="Open Sauce"/>
                <a:sym typeface="Open Sauce"/>
              </a:rPr>
              <a:t>LinkedListDemo {</a:t>
            </a:r>
          </a:p>
          <a:p>
            <a:pPr algn="l">
              <a:lnSpc>
                <a:spcPts val="3138"/>
              </a:lnSpc>
              <a:spcBef>
                <a:spcPct val="0"/>
              </a:spcBef>
            </a:pPr>
            <a:r>
              <a:rPr lang="en-US" sz="2413">
                <a:solidFill>
                  <a:srgbClr val="000000"/>
                </a:solidFill>
                <a:latin typeface="Open Sauce"/>
                <a:ea typeface="Open Sauce"/>
                <a:cs typeface="Open Sauce"/>
                <a:sym typeface="Open Sauce"/>
              </a:rPr>
              <a:t>    </a:t>
            </a:r>
            <a:r>
              <a:rPr lang="en-US" b="true" sz="2413">
                <a:solidFill>
                  <a:srgbClr val="000000"/>
                </a:solidFill>
                <a:latin typeface="Open Sauce Bold"/>
                <a:ea typeface="Open Sauce Bold"/>
                <a:cs typeface="Open Sauce Bold"/>
                <a:sym typeface="Open Sauce Bold"/>
              </a:rPr>
              <a:t>public static void </a:t>
            </a:r>
            <a:r>
              <a:rPr lang="en-US" sz="2413">
                <a:solidFill>
                  <a:srgbClr val="000000"/>
                </a:solidFill>
                <a:latin typeface="Open Sauce"/>
                <a:ea typeface="Open Sauce"/>
                <a:cs typeface="Open Sauce"/>
                <a:sym typeface="Open Sauce"/>
              </a:rPr>
              <a:t>main(</a:t>
            </a:r>
            <a:r>
              <a:rPr lang="en-US" b="true" sz="2413">
                <a:solidFill>
                  <a:srgbClr val="000000"/>
                </a:solidFill>
                <a:latin typeface="Open Sauce Bold"/>
                <a:ea typeface="Open Sauce Bold"/>
                <a:cs typeface="Open Sauce Bold"/>
                <a:sym typeface="Open Sauce Bold"/>
              </a:rPr>
              <a:t>String</a:t>
            </a:r>
            <a:r>
              <a:rPr lang="en-US" sz="2413">
                <a:solidFill>
                  <a:srgbClr val="000000"/>
                </a:solidFill>
                <a:latin typeface="Open Sauce"/>
                <a:ea typeface="Open Sauce"/>
                <a:cs typeface="Open Sauce"/>
                <a:sym typeface="Open Sauce"/>
              </a:rPr>
              <a:t> args[])</a:t>
            </a:r>
            <a:r>
              <a:rPr lang="en-US" b="true" sz="2413">
                <a:solidFill>
                  <a:srgbClr val="000000"/>
                </a:solidFill>
                <a:latin typeface="Open Sauce Bold"/>
                <a:ea typeface="Open Sauce Bold"/>
                <a:cs typeface="Open Sauce Bold"/>
                <a:sym typeface="Open Sauce Bold"/>
              </a:rPr>
              <a:t> {</a:t>
            </a:r>
          </a:p>
          <a:p>
            <a:pPr algn="l">
              <a:lnSpc>
                <a:spcPts val="3138"/>
              </a:lnSpc>
              <a:spcBef>
                <a:spcPct val="0"/>
              </a:spcBef>
            </a:pPr>
            <a:r>
              <a:rPr lang="en-US" sz="2413">
                <a:solidFill>
                  <a:srgbClr val="000000"/>
                </a:solidFill>
                <a:latin typeface="Open Sauce"/>
                <a:ea typeface="Open Sauce"/>
                <a:cs typeface="Open Sauce"/>
                <a:sym typeface="Open Sauce"/>
              </a:rPr>
              <a:t>          </a:t>
            </a:r>
            <a:r>
              <a:rPr lang="en-US" b="true" sz="2413">
                <a:solidFill>
                  <a:srgbClr val="00BF63"/>
                </a:solidFill>
                <a:latin typeface="Open Sauce Bold"/>
                <a:ea typeface="Open Sauce Bold"/>
                <a:cs typeface="Open Sauce Bold"/>
                <a:sym typeface="Open Sauce Bold"/>
              </a:rPr>
              <a:t>// create a linked list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b="true" sz="2413">
                <a:solidFill>
                  <a:srgbClr val="000000"/>
                </a:solidFill>
                <a:latin typeface="Open Sauce Bold"/>
                <a:ea typeface="Open Sauce Bold"/>
                <a:cs typeface="Open Sauce Bold"/>
                <a:sym typeface="Open Sauce Bold"/>
              </a:rPr>
              <a:t>LinkedList </a:t>
            </a:r>
            <a:r>
              <a:rPr lang="en-US" sz="2413">
                <a:solidFill>
                  <a:srgbClr val="004AAD"/>
                </a:solidFill>
                <a:latin typeface="Open Sauce"/>
                <a:ea typeface="Open Sauce"/>
                <a:cs typeface="Open Sauce"/>
                <a:sym typeface="Open Sauce"/>
              </a:rPr>
              <a:t>linkedlist </a:t>
            </a:r>
            <a:r>
              <a:rPr lang="en-US" sz="2413">
                <a:solidFill>
                  <a:srgbClr val="000000"/>
                </a:solidFill>
                <a:latin typeface="Open Sauce"/>
                <a:ea typeface="Open Sauce"/>
                <a:cs typeface="Open Sauce"/>
                <a:sym typeface="Open Sauce"/>
              </a:rPr>
              <a:t>= new </a:t>
            </a:r>
            <a:r>
              <a:rPr lang="en-US" b="true" sz="2413">
                <a:solidFill>
                  <a:srgbClr val="000000"/>
                </a:solidFill>
                <a:latin typeface="Open Sauce Bold"/>
                <a:ea typeface="Open Sauce Bold"/>
                <a:cs typeface="Open Sauce Bold"/>
                <a:sym typeface="Open Sauce Bold"/>
              </a:rPr>
              <a:t>LinkedList</a:t>
            </a:r>
            <a:r>
              <a:rPr lang="en-US" sz="2413">
                <a:solidFill>
                  <a:srgbClr val="000000"/>
                </a:solidFill>
                <a:latin typeface="Open Sauce"/>
                <a:ea typeface="Open Sauce"/>
                <a:cs typeface="Open Sauce"/>
                <a:sym typeface="Open Sauce"/>
              </a:rPr>
              <a: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b="true" sz="2413">
                <a:solidFill>
                  <a:srgbClr val="00BF63"/>
                </a:solidFill>
                <a:latin typeface="Open Sauce Bold"/>
                <a:ea typeface="Open Sauce Bold"/>
                <a:cs typeface="Open Sauce Bold"/>
                <a:sym typeface="Open Sauce Bold"/>
              </a:rPr>
              <a:t>// add elements to the linked list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sz="2413">
                <a:solidFill>
                  <a:srgbClr val="004AAD"/>
                </a:solidFill>
                <a:latin typeface="Open Sauce"/>
                <a:ea typeface="Open Sauce"/>
                <a:cs typeface="Open Sauce"/>
                <a:sym typeface="Open Sauce"/>
              </a:rPr>
              <a:t>linkedlist</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add</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"I"</a:t>
            </a:r>
            <a:r>
              <a:rPr lang="en-US" sz="2413">
                <a:solidFill>
                  <a:srgbClr val="000000"/>
                </a:solidFill>
                <a:latin typeface="Open Sauce"/>
                <a:ea typeface="Open Sauce"/>
                <a:cs typeface="Open Sauce"/>
                <a:sym typeface="Open Sauce"/>
              </a:rPr>
              <a: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sz="2413">
                <a:solidFill>
                  <a:srgbClr val="004AAD"/>
                </a:solidFill>
                <a:latin typeface="Open Sauce"/>
                <a:ea typeface="Open Sauce"/>
                <a:cs typeface="Open Sauce"/>
                <a:sym typeface="Open Sauce"/>
              </a:rPr>
              <a:t>linkedlist</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add</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"am"</a:t>
            </a:r>
            <a:r>
              <a:rPr lang="en-US" sz="2413">
                <a:solidFill>
                  <a:srgbClr val="000000"/>
                </a:solidFill>
                <a:latin typeface="Open Sauce"/>
                <a:ea typeface="Open Sauce"/>
                <a:cs typeface="Open Sauce"/>
                <a:sym typeface="Open Sauce"/>
              </a:rPr>
              <a: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sz="2413">
                <a:solidFill>
                  <a:srgbClr val="004AAD"/>
                </a:solidFill>
                <a:latin typeface="Open Sauce"/>
                <a:ea typeface="Open Sauce"/>
                <a:cs typeface="Open Sauce"/>
                <a:sym typeface="Open Sauce"/>
              </a:rPr>
              <a:t>linkedlist</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add</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"example"</a:t>
            </a:r>
            <a:r>
              <a:rPr lang="en-US" sz="2413">
                <a:solidFill>
                  <a:srgbClr val="000000"/>
                </a:solidFill>
                <a:latin typeface="Open Sauce"/>
                <a:ea typeface="Open Sauce"/>
                <a:cs typeface="Open Sauce"/>
                <a:sym typeface="Open Sauce"/>
              </a:rPr>
              <a: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sz="2413">
                <a:solidFill>
                  <a:srgbClr val="004AAD"/>
                </a:solidFill>
                <a:latin typeface="Open Sauce"/>
                <a:ea typeface="Open Sauce"/>
                <a:cs typeface="Open Sauce"/>
                <a:sym typeface="Open Sauce"/>
              </a:rPr>
              <a:t>linkedlist</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add</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a:t>
            </a:r>
            <a:r>
              <a:rPr lang="en-US" sz="2413">
                <a:solidFill>
                  <a:srgbClr val="000000"/>
                </a:solidFill>
                <a:latin typeface="Open Sauce"/>
                <a:ea typeface="Open Sauce"/>
                <a:cs typeface="Open Sauce"/>
                <a:sym typeface="Open Sauce"/>
              </a:rPr>
              <a:t>);</a:t>
            </a:r>
          </a:p>
          <a:p>
            <a:pPr algn="l">
              <a:lnSpc>
                <a:spcPts val="3138"/>
              </a:lnSpc>
              <a:spcBef>
                <a:spcPct val="0"/>
              </a:spcBef>
            </a:pPr>
            <a:r>
              <a:rPr lang="en-US" sz="2413">
                <a:solidFill>
                  <a:srgbClr val="000000"/>
                </a:solidFill>
                <a:latin typeface="Open Sauce"/>
                <a:ea typeface="Open Sauce"/>
                <a:cs typeface="Open Sauce"/>
                <a:sym typeface="Open Sauce"/>
              </a:rPr>
              <a:t>          System.out.println(</a:t>
            </a:r>
            <a:r>
              <a:rPr lang="en-US" b="true" sz="2413">
                <a:solidFill>
                  <a:srgbClr val="000000"/>
                </a:solidFill>
                <a:latin typeface="Open Sauce Bold"/>
                <a:ea typeface="Open Sauce Bold"/>
                <a:cs typeface="Open Sauce Bold"/>
                <a:sym typeface="Open Sauce Bold"/>
              </a:rPr>
              <a:t>"Original contents of linkedlist : " + </a:t>
            </a:r>
            <a:r>
              <a:rPr lang="en-US" b="true" sz="2413">
                <a:solidFill>
                  <a:srgbClr val="004AAD"/>
                </a:solidFill>
                <a:latin typeface="Open Sauce Bold"/>
                <a:ea typeface="Open Sauce Bold"/>
                <a:cs typeface="Open Sauce Bold"/>
                <a:sym typeface="Open Sauce Bold"/>
              </a:rPr>
              <a:t>linkedlist </a:t>
            </a:r>
            <a:r>
              <a:rPr lang="en-US" sz="2413">
                <a:solidFill>
                  <a:srgbClr val="000000"/>
                </a:solidFill>
                <a:latin typeface="Open Sauce"/>
                <a:ea typeface="Open Sauce"/>
                <a:cs typeface="Open Sauce"/>
                <a:sym typeface="Open Sauce"/>
              </a:rPr>
              <a: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sz="2413">
                <a:solidFill>
                  <a:srgbClr val="00BF63"/>
                </a:solidFill>
                <a:latin typeface="Open Sauce"/>
                <a:ea typeface="Open Sauce"/>
                <a:cs typeface="Open Sauce"/>
                <a:sym typeface="Open Sauce"/>
              </a:rPr>
              <a:t> </a:t>
            </a:r>
            <a:r>
              <a:rPr lang="en-US" b="true" sz="2413">
                <a:solidFill>
                  <a:srgbClr val="00BF63"/>
                </a:solidFill>
                <a:latin typeface="Open Sauce Bold"/>
                <a:ea typeface="Open Sauce Bold"/>
                <a:cs typeface="Open Sauce Bold"/>
                <a:sym typeface="Open Sauce Bold"/>
              </a:rPr>
              <a:t>// remove elements from the linked list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sz="2413">
                <a:solidFill>
                  <a:srgbClr val="004AAD"/>
                </a:solidFill>
                <a:latin typeface="Open Sauce"/>
                <a:ea typeface="Open Sauce"/>
                <a:cs typeface="Open Sauce"/>
                <a:sym typeface="Open Sauce"/>
              </a:rPr>
              <a:t>linkedlist</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remove</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a:t>
            </a:r>
            <a:r>
              <a:rPr lang="en-US" sz="2413">
                <a:solidFill>
                  <a:srgbClr val="000000"/>
                </a:solidFill>
                <a:latin typeface="Open Sauce"/>
                <a:ea typeface="Open Sauce"/>
                <a:cs typeface="Open Sauce"/>
                <a:sym typeface="Open Sauce"/>
              </a:rPr>
              <a: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sz="2413">
                <a:solidFill>
                  <a:srgbClr val="004AAD"/>
                </a:solidFill>
                <a:latin typeface="Open Sauce"/>
                <a:ea typeface="Open Sauce"/>
                <a:cs typeface="Open Sauce"/>
                <a:sym typeface="Open Sauce"/>
              </a:rPr>
              <a:t>linkedlist</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remove</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2</a:t>
            </a:r>
            <a:r>
              <a:rPr lang="en-US" sz="2413">
                <a:solidFill>
                  <a:srgbClr val="000000"/>
                </a:solidFill>
                <a:latin typeface="Open Sauce"/>
                <a:ea typeface="Open Sauce"/>
                <a:cs typeface="Open Sauce"/>
                <a:sym typeface="Open Sauce"/>
              </a:rPr>
              <a:t>);</a:t>
            </a:r>
          </a:p>
          <a:p>
            <a:pPr algn="l">
              <a:lnSpc>
                <a:spcPts val="3138"/>
              </a:lnSpc>
              <a:spcBef>
                <a:spcPct val="0"/>
              </a:spcBef>
            </a:pPr>
            <a:r>
              <a:rPr lang="en-US" sz="2413">
                <a:solidFill>
                  <a:srgbClr val="000000"/>
                </a:solidFill>
                <a:latin typeface="Open Sauce"/>
                <a:ea typeface="Open Sauce"/>
                <a:cs typeface="Open Sauce"/>
                <a:sym typeface="Open Sauce"/>
              </a:rPr>
              <a:t>          System.out.println(</a:t>
            </a:r>
            <a:r>
              <a:rPr lang="en-US" b="true" sz="2413">
                <a:solidFill>
                  <a:srgbClr val="000000"/>
                </a:solidFill>
                <a:latin typeface="Open Sauce Bold"/>
                <a:ea typeface="Open Sauce Bold"/>
                <a:cs typeface="Open Sauce Bold"/>
                <a:sym typeface="Open Sauce Bold"/>
              </a:rPr>
              <a:t>"Contents of linkedlist after deletion: "</a:t>
            </a:r>
            <a:r>
              <a:rPr lang="en-US" sz="2413">
                <a:solidFill>
                  <a:srgbClr val="000000"/>
                </a:solidFill>
                <a:latin typeface="Open Sauce"/>
                <a:ea typeface="Open Sauce"/>
                <a:cs typeface="Open Sauce"/>
                <a:sym typeface="Open Sauce"/>
              </a:rPr>
              <a:t> </a:t>
            </a:r>
            <a:r>
              <a:rPr lang="en-US" b="true" sz="2413">
                <a:solidFill>
                  <a:srgbClr val="000000"/>
                </a:solidFill>
                <a:latin typeface="Open Sauce Bold"/>
                <a:ea typeface="Open Sauce Bold"/>
                <a:cs typeface="Open Sauce Bold"/>
                <a:sym typeface="Open Sauce Bold"/>
              </a:rPr>
              <a:t>+ </a:t>
            </a:r>
            <a:r>
              <a:rPr lang="en-US" b="true" sz="2413">
                <a:solidFill>
                  <a:srgbClr val="004AAD"/>
                </a:solidFill>
                <a:latin typeface="Open Sauce Bold"/>
                <a:ea typeface="Open Sauce Bold"/>
                <a:cs typeface="Open Sauce Bold"/>
                <a:sym typeface="Open Sauce Bold"/>
              </a:rPr>
              <a:t>linkedlist </a:t>
            </a:r>
            <a:r>
              <a:rPr lang="en-US" sz="2413">
                <a:solidFill>
                  <a:srgbClr val="000000"/>
                </a:solidFill>
                <a:latin typeface="Open Sauce"/>
                <a:ea typeface="Open Sauce"/>
                <a:cs typeface="Open Sauce"/>
                <a:sym typeface="Open Sauce"/>
              </a:rPr>
              <a: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b="true" sz="2413">
                <a:solidFill>
                  <a:srgbClr val="00BF63"/>
                </a:solidFill>
                <a:latin typeface="Open Sauce Bold"/>
                <a:ea typeface="Open Sauce Bold"/>
                <a:cs typeface="Open Sauce Bold"/>
                <a:sym typeface="Open Sauce Bold"/>
              </a:rPr>
              <a:t>// remove first and last elements</a:t>
            </a:r>
          </a:p>
          <a:p>
            <a:pPr algn="l">
              <a:lnSpc>
                <a:spcPts val="3138"/>
              </a:lnSpc>
              <a:spcBef>
                <a:spcPct val="0"/>
              </a:spcBef>
            </a:pPr>
            <a:r>
              <a:rPr lang="en-US" sz="2413">
                <a:solidFill>
                  <a:srgbClr val="000000"/>
                </a:solidFill>
                <a:latin typeface="Open Sauce"/>
                <a:ea typeface="Open Sauce"/>
                <a:cs typeface="Open Sauce"/>
                <a:sym typeface="Open Sauce"/>
              </a:rPr>
              <a:t>          </a:t>
            </a:r>
            <a:r>
              <a:rPr lang="en-US" sz="2413">
                <a:solidFill>
                  <a:srgbClr val="004AAD"/>
                </a:solidFill>
                <a:latin typeface="Open Sauce"/>
                <a:ea typeface="Open Sauce"/>
                <a:cs typeface="Open Sauce"/>
                <a:sym typeface="Open Sauce"/>
              </a:rPr>
              <a:t>linkedlist</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removeFirst</a:t>
            </a:r>
            <a:r>
              <a:rPr lang="en-US" sz="2413">
                <a:solidFill>
                  <a:srgbClr val="000000"/>
                </a:solidFill>
                <a:latin typeface="Open Sauce"/>
                <a:ea typeface="Open Sauce"/>
                <a:cs typeface="Open Sauce"/>
                <a:sym typeface="Open Sauce"/>
              </a:rPr>
              <a: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sz="2413">
                <a:solidFill>
                  <a:srgbClr val="004AAD"/>
                </a:solidFill>
                <a:latin typeface="Open Sauce"/>
                <a:ea typeface="Open Sauce"/>
                <a:cs typeface="Open Sauce"/>
                <a:sym typeface="Open Sauce"/>
              </a:rPr>
              <a:t>linkedlist</a:t>
            </a:r>
            <a:r>
              <a:rPr lang="en-US" sz="2413">
                <a:solidFill>
                  <a:srgbClr val="000000"/>
                </a:solidFill>
                <a:latin typeface="Open Sauce"/>
                <a:ea typeface="Open Sauce"/>
                <a:cs typeface="Open Sauce"/>
                <a:sym typeface="Open Sauce"/>
              </a:rPr>
              <a:t>.</a:t>
            </a:r>
            <a:r>
              <a:rPr lang="en-US" b="true" sz="2413">
                <a:solidFill>
                  <a:srgbClr val="000000"/>
                </a:solidFill>
                <a:latin typeface="Open Sauce Bold"/>
                <a:ea typeface="Open Sauce Bold"/>
                <a:cs typeface="Open Sauce Bold"/>
                <a:sym typeface="Open Sauce Bold"/>
              </a:rPr>
              <a:t>removeLast</a:t>
            </a:r>
            <a:r>
              <a:rPr lang="en-US" sz="2413">
                <a:solidFill>
                  <a:srgbClr val="000000"/>
                </a:solidFill>
                <a:latin typeface="Open Sauce"/>
                <a:ea typeface="Open Sauce"/>
                <a:cs typeface="Open Sauce"/>
                <a:sym typeface="Open Sauce"/>
              </a:rPr>
              <a:t>();</a:t>
            </a:r>
          </a:p>
          <a:p>
            <a:pPr algn="l">
              <a:lnSpc>
                <a:spcPts val="3138"/>
              </a:lnSpc>
              <a:spcBef>
                <a:spcPct val="0"/>
              </a:spcBef>
            </a:pPr>
            <a:r>
              <a:rPr lang="en-US" sz="2413">
                <a:solidFill>
                  <a:srgbClr val="000000"/>
                </a:solidFill>
                <a:latin typeface="Open Sauce"/>
                <a:ea typeface="Open Sauce"/>
                <a:cs typeface="Open Sauce"/>
                <a:sym typeface="Open Sauce"/>
              </a:rPr>
              <a:t>    </a:t>
            </a:r>
            <a:r>
              <a:rPr lang="en-US" b="true" sz="2413">
                <a:solidFill>
                  <a:srgbClr val="000000"/>
                </a:solidFill>
                <a:latin typeface="Open Sauce Bold"/>
                <a:ea typeface="Open Sauce Bold"/>
                <a:cs typeface="Open Sauce Bold"/>
                <a:sym typeface="Open Sauce Bold"/>
              </a:rPr>
              <a:t> }</a:t>
            </a:r>
          </a:p>
          <a:p>
            <a:pPr algn="l">
              <a:lnSpc>
                <a:spcPts val="3138"/>
              </a:lnSpc>
              <a:spcBef>
                <a:spcPct val="0"/>
              </a:spcBef>
            </a:pPr>
            <a:r>
              <a:rPr lang="en-US" b="true" sz="2413">
                <a:solidFill>
                  <a:srgbClr val="000000"/>
                </a:solidFill>
                <a:latin typeface="Open Sauce Bold"/>
                <a:ea typeface="Open Sauce Bold"/>
                <a:cs typeface="Open Sauce Bold"/>
                <a:sym typeface="Open Sauce Bold"/>
              </a:rPr>
              <a: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49566" y="256156"/>
            <a:ext cx="17565632" cy="9759474"/>
            <a:chOff x="0" y="0"/>
            <a:chExt cx="4626339" cy="2570396"/>
          </a:xfrm>
        </p:grpSpPr>
        <p:sp>
          <p:nvSpPr>
            <p:cNvPr name="Freeform 4" id="4"/>
            <p:cNvSpPr/>
            <p:nvPr/>
          </p:nvSpPr>
          <p:spPr>
            <a:xfrm flipH="false" flipV="false" rot="0">
              <a:off x="0" y="0"/>
              <a:ext cx="4626339" cy="2570396"/>
            </a:xfrm>
            <a:custGeom>
              <a:avLst/>
              <a:gdLst/>
              <a:ahLst/>
              <a:cxnLst/>
              <a:rect r="r" b="b" t="t" l="l"/>
              <a:pathLst>
                <a:path h="2570396" w="4626339">
                  <a:moveTo>
                    <a:pt x="11019" y="0"/>
                  </a:moveTo>
                  <a:lnTo>
                    <a:pt x="4615321" y="0"/>
                  </a:lnTo>
                  <a:cubicBezTo>
                    <a:pt x="4621406" y="0"/>
                    <a:pt x="4626339" y="4933"/>
                    <a:pt x="4626339" y="11019"/>
                  </a:cubicBezTo>
                  <a:lnTo>
                    <a:pt x="4626339" y="2559378"/>
                  </a:lnTo>
                  <a:cubicBezTo>
                    <a:pt x="4626339" y="2562300"/>
                    <a:pt x="4625179" y="2565103"/>
                    <a:pt x="4623112" y="2567169"/>
                  </a:cubicBezTo>
                  <a:cubicBezTo>
                    <a:pt x="4621046" y="2569236"/>
                    <a:pt x="4618243" y="2570396"/>
                    <a:pt x="4615321" y="2570396"/>
                  </a:cubicBezTo>
                  <a:lnTo>
                    <a:pt x="11019" y="2570396"/>
                  </a:lnTo>
                  <a:cubicBezTo>
                    <a:pt x="4933" y="2570396"/>
                    <a:pt x="0" y="2565463"/>
                    <a:pt x="0" y="2559378"/>
                  </a:cubicBezTo>
                  <a:lnTo>
                    <a:pt x="0" y="11019"/>
                  </a:lnTo>
                  <a:cubicBezTo>
                    <a:pt x="0" y="8096"/>
                    <a:pt x="1161" y="5294"/>
                    <a:pt x="3227" y="3227"/>
                  </a:cubicBezTo>
                  <a:cubicBezTo>
                    <a:pt x="5294" y="1161"/>
                    <a:pt x="8096" y="0"/>
                    <a:pt x="11019" y="0"/>
                  </a:cubicBezTo>
                  <a:close/>
                </a:path>
              </a:pathLst>
            </a:custGeom>
            <a:solidFill>
              <a:srgbClr val="FFFFFF">
                <a:alpha val="86667"/>
              </a:srgbClr>
            </a:solidFill>
          </p:spPr>
        </p:sp>
        <p:sp>
          <p:nvSpPr>
            <p:cNvPr name="TextBox 5" id="5"/>
            <p:cNvSpPr txBox="true"/>
            <p:nvPr/>
          </p:nvSpPr>
          <p:spPr>
            <a:xfrm>
              <a:off x="0" y="-19050"/>
              <a:ext cx="4626339" cy="2589446"/>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772968" y="531476"/>
            <a:ext cx="12670827" cy="81546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РЕАЛИЗАЦИЯ НА LINKEDLIST</a:t>
            </a:r>
          </a:p>
        </p:txBody>
      </p:sp>
      <p:sp>
        <p:nvSpPr>
          <p:cNvPr name="TextBox 7" id="7"/>
          <p:cNvSpPr txBox="true"/>
          <p:nvPr/>
        </p:nvSpPr>
        <p:spPr>
          <a:xfrm rot="0">
            <a:off x="1150748" y="1874984"/>
            <a:ext cx="16254804" cy="769355"/>
          </a:xfrm>
          <a:prstGeom prst="rect">
            <a:avLst/>
          </a:prstGeom>
        </p:spPr>
        <p:txBody>
          <a:bodyPr anchor="t" rtlCol="false" tIns="0" lIns="0" bIns="0" rIns="0">
            <a:spAutoFit/>
          </a:bodyPr>
          <a:lstStyle/>
          <a:p>
            <a:pPr algn="l">
              <a:lnSpc>
                <a:spcPts val="3138"/>
              </a:lnSpc>
              <a:spcBef>
                <a:spcPct val="0"/>
              </a:spcBef>
            </a:pPr>
            <a:r>
              <a:rPr lang="en-US" b="true" sz="2413">
                <a:solidFill>
                  <a:srgbClr val="000000"/>
                </a:solidFill>
                <a:latin typeface="Open Sauce Bold"/>
                <a:ea typeface="Open Sauce Bold"/>
                <a:cs typeface="Open Sauce Bold"/>
                <a:sym typeface="Open Sauce Bold"/>
              </a:rPr>
              <a:t>Показаният</a:t>
            </a:r>
            <a:r>
              <a:rPr lang="en-US" b="true" sz="2413">
                <a:solidFill>
                  <a:srgbClr val="000000"/>
                </a:solidFill>
                <a:latin typeface="Open Sauce Bold"/>
                <a:ea typeface="Open Sauce Bold"/>
                <a:cs typeface="Open Sauce Bold"/>
                <a:sym typeface="Open Sauce Bold"/>
              </a:rPr>
              <a:t> </a:t>
            </a:r>
            <a:r>
              <a:rPr lang="en-US" b="true" sz="2413">
                <a:solidFill>
                  <a:srgbClr val="000000"/>
                </a:solidFill>
                <a:latin typeface="Open Sauce Bold"/>
                <a:ea typeface="Open Sauce Bold"/>
                <a:cs typeface="Open Sauce Bold"/>
                <a:sym typeface="Open Sauce Bold"/>
              </a:rPr>
              <a:t>код</a:t>
            </a:r>
            <a:r>
              <a:rPr lang="en-US" b="true" sz="2413">
                <a:solidFill>
                  <a:srgbClr val="000000"/>
                </a:solidFill>
                <a:latin typeface="Open Sauce Bold"/>
                <a:ea typeface="Open Sauce Bold"/>
                <a:cs typeface="Open Sauce Bold"/>
                <a:sym typeface="Open Sauce Bold"/>
              </a:rPr>
              <a:t> </a:t>
            </a:r>
            <a:r>
              <a:rPr lang="en-US" b="true" sz="2413">
                <a:solidFill>
                  <a:srgbClr val="000000"/>
                </a:solidFill>
                <a:latin typeface="Open Sauce Bold"/>
                <a:ea typeface="Open Sauce Bold"/>
                <a:cs typeface="Open Sauce Bold"/>
                <a:sym typeface="Open Sauce Bold"/>
              </a:rPr>
              <a:t>би</a:t>
            </a:r>
            <a:r>
              <a:rPr lang="en-US" b="true" sz="2413">
                <a:solidFill>
                  <a:srgbClr val="000000"/>
                </a:solidFill>
                <a:latin typeface="Open Sauce Bold"/>
                <a:ea typeface="Open Sauce Bold"/>
                <a:cs typeface="Open Sauce Bold"/>
                <a:sym typeface="Open Sauce Bold"/>
              </a:rPr>
              <a:t> изглеждал по-добре, като редът за създаване на обект от тип свързан списък се преобразува по следния начин:</a:t>
            </a:r>
          </a:p>
        </p:txBody>
      </p:sp>
      <p:sp>
        <p:nvSpPr>
          <p:cNvPr name="TextBox 8" id="8"/>
          <p:cNvSpPr txBox="true"/>
          <p:nvPr/>
        </p:nvSpPr>
        <p:spPr>
          <a:xfrm rot="0">
            <a:off x="7153918" y="2707591"/>
            <a:ext cx="6636632" cy="353038"/>
          </a:xfrm>
          <a:prstGeom prst="rect">
            <a:avLst/>
          </a:prstGeom>
        </p:spPr>
        <p:txBody>
          <a:bodyPr anchor="t" rtlCol="false" tIns="0" lIns="0" bIns="0" rIns="0">
            <a:spAutoFit/>
          </a:bodyPr>
          <a:lstStyle/>
          <a:p>
            <a:pPr algn="ctr">
              <a:lnSpc>
                <a:spcPts val="2859"/>
              </a:lnSpc>
              <a:spcBef>
                <a:spcPct val="0"/>
              </a:spcBef>
            </a:pPr>
            <a:r>
              <a:rPr lang="en-US" b="true" sz="2199">
                <a:solidFill>
                  <a:srgbClr val="000000"/>
                </a:solidFill>
                <a:latin typeface="Open Sauce Bold"/>
                <a:ea typeface="Open Sauce Bold"/>
                <a:cs typeface="Open Sauce Bold"/>
                <a:sym typeface="Open Sauce Bold"/>
              </a:rPr>
              <a:t>LinkedList</a:t>
            </a:r>
            <a:r>
              <a:rPr lang="en-US" sz="2199">
                <a:solidFill>
                  <a:srgbClr val="000000"/>
                </a:solidFill>
                <a:latin typeface="Open Sauce"/>
                <a:ea typeface="Open Sauce"/>
                <a:cs typeface="Open Sauce"/>
                <a:sym typeface="Open Sauce"/>
              </a:rPr>
              <a:t>&lt;</a:t>
            </a:r>
            <a:r>
              <a:rPr lang="en-US" b="true" sz="2199">
                <a:solidFill>
                  <a:srgbClr val="000000"/>
                </a:solidFill>
                <a:latin typeface="Open Sauce Bold"/>
                <a:ea typeface="Open Sauce Bold"/>
                <a:cs typeface="Open Sauce Bold"/>
                <a:sym typeface="Open Sauce Bold"/>
              </a:rPr>
              <a:t>String</a:t>
            </a:r>
            <a:r>
              <a:rPr lang="en-US" sz="2199">
                <a:solidFill>
                  <a:srgbClr val="000000"/>
                </a:solidFill>
                <a:latin typeface="Open Sauce"/>
                <a:ea typeface="Open Sauce"/>
                <a:cs typeface="Open Sauce"/>
                <a:sym typeface="Open Sauce"/>
              </a:rPr>
              <a:t>&gt; linkedlist= new </a:t>
            </a:r>
            <a:r>
              <a:rPr lang="en-US" b="true" sz="2199">
                <a:solidFill>
                  <a:srgbClr val="000000"/>
                </a:solidFill>
                <a:latin typeface="Open Sauce Bold"/>
                <a:ea typeface="Open Sauce Bold"/>
                <a:cs typeface="Open Sauce Bold"/>
                <a:sym typeface="Open Sauce Bold"/>
              </a:rPr>
              <a:t>LinkedList</a:t>
            </a:r>
            <a:r>
              <a:rPr lang="en-US" sz="2199">
                <a:solidFill>
                  <a:srgbClr val="000000"/>
                </a:solidFill>
                <a:latin typeface="Open Sauce"/>
                <a:ea typeface="Open Sauce"/>
                <a:cs typeface="Open Sauce"/>
                <a:sym typeface="Open Sauce"/>
              </a:rPr>
              <a:t>&lt;&gt;();</a:t>
            </a:r>
          </a:p>
        </p:txBody>
      </p:sp>
      <p:sp>
        <p:nvSpPr>
          <p:cNvPr name="TextBox 9" id="9"/>
          <p:cNvSpPr txBox="true"/>
          <p:nvPr/>
        </p:nvSpPr>
        <p:spPr>
          <a:xfrm rot="0">
            <a:off x="1466957" y="3336514"/>
            <a:ext cx="15622387" cy="3113292"/>
          </a:xfrm>
          <a:prstGeom prst="rect">
            <a:avLst/>
          </a:prstGeom>
        </p:spPr>
        <p:txBody>
          <a:bodyPr anchor="t" rtlCol="false" tIns="0" lIns="0" bIns="0" rIns="0">
            <a:spAutoFit/>
          </a:bodyPr>
          <a:lstStyle/>
          <a:p>
            <a:pPr algn="l">
              <a:lnSpc>
                <a:spcPts val="2748"/>
              </a:lnSpc>
              <a:spcBef>
                <a:spcPct val="0"/>
              </a:spcBef>
            </a:pPr>
            <a:r>
              <a:rPr lang="en-US" b="true" sz="2114">
                <a:solidFill>
                  <a:srgbClr val="FF3131"/>
                </a:solidFill>
                <a:latin typeface="Open Sauce Bold"/>
                <a:ea typeface="Open Sauce Bold"/>
                <a:cs typeface="Open Sauce Bold"/>
                <a:sym typeface="Open Sauce Bold"/>
              </a:rPr>
              <a:t>Свързаният списък</a:t>
            </a:r>
            <a:r>
              <a:rPr lang="en-US" sz="2114">
                <a:solidFill>
                  <a:srgbClr val="000000"/>
                </a:solidFill>
                <a:latin typeface="Open Sauce"/>
                <a:ea typeface="Open Sauce"/>
                <a:cs typeface="Open Sauce"/>
                <a:sym typeface="Open Sauce"/>
              </a:rPr>
              <a:t> поддържа </a:t>
            </a:r>
            <a:r>
              <a:rPr lang="en-US" b="true" sz="2114">
                <a:solidFill>
                  <a:srgbClr val="8C52FF"/>
                </a:solidFill>
                <a:latin typeface="Open Sauce Bold"/>
                <a:ea typeface="Open Sauce Bold"/>
                <a:cs typeface="Open Sauce Bold"/>
                <a:sym typeface="Open Sauce Bold"/>
              </a:rPr>
              <a:t>два конструктора</a:t>
            </a:r>
            <a:r>
              <a:rPr lang="en-US" sz="2114">
                <a:solidFill>
                  <a:srgbClr val="000000"/>
                </a:solidFill>
                <a:latin typeface="Open Sauce"/>
                <a:ea typeface="Open Sauce"/>
                <a:cs typeface="Open Sauce"/>
                <a:sym typeface="Open Sauce"/>
              </a:rPr>
              <a:t>:</a:t>
            </a:r>
          </a:p>
          <a:p>
            <a:pPr algn="l">
              <a:lnSpc>
                <a:spcPts val="2748"/>
              </a:lnSpc>
              <a:spcBef>
                <a:spcPct val="0"/>
              </a:spcBef>
            </a:pPr>
          </a:p>
          <a:p>
            <a:pPr algn="l">
              <a:lnSpc>
                <a:spcPts val="2748"/>
              </a:lnSpc>
              <a:spcBef>
                <a:spcPct val="0"/>
              </a:spcBef>
            </a:pPr>
            <a:r>
              <a:rPr lang="en-US" sz="2114">
                <a:solidFill>
                  <a:srgbClr val="000000"/>
                </a:solidFill>
                <a:latin typeface="Open Sauce"/>
                <a:ea typeface="Open Sauce"/>
                <a:cs typeface="Open Sauce"/>
                <a:sym typeface="Open Sauce"/>
              </a:rPr>
              <a:t>• </a:t>
            </a:r>
            <a:r>
              <a:rPr lang="en-US" b="true" sz="2114">
                <a:solidFill>
                  <a:srgbClr val="000000"/>
                </a:solidFill>
                <a:latin typeface="Open Sauce Bold"/>
                <a:ea typeface="Open Sauce Bold"/>
                <a:cs typeface="Open Sauce Bold"/>
                <a:sym typeface="Open Sauce Bold"/>
              </a:rPr>
              <a:t>LinkedList</a:t>
            </a:r>
            <a:r>
              <a:rPr lang="en-US" sz="2114">
                <a:solidFill>
                  <a:srgbClr val="000000"/>
                </a:solidFill>
                <a:latin typeface="Open Sauce"/>
                <a:ea typeface="Open Sauce"/>
                <a:cs typeface="Open Sauce"/>
                <a:sym typeface="Open Sauce"/>
              </a:rPr>
              <a:t>( ) – създаващ </a:t>
            </a:r>
            <a:r>
              <a:rPr lang="en-US" b="true" sz="2114">
                <a:solidFill>
                  <a:srgbClr val="FF3131"/>
                </a:solidFill>
                <a:latin typeface="Open Sauce Bold"/>
                <a:ea typeface="Open Sauce Bold"/>
                <a:cs typeface="Open Sauce Bold"/>
                <a:sym typeface="Open Sauce Bold"/>
              </a:rPr>
              <a:t>празен списък</a:t>
            </a:r>
            <a:r>
              <a:rPr lang="en-US" sz="2114">
                <a:solidFill>
                  <a:srgbClr val="000000"/>
                </a:solidFill>
                <a:latin typeface="Open Sauce"/>
                <a:ea typeface="Open Sauce"/>
                <a:cs typeface="Open Sauce"/>
                <a:sym typeface="Open Sauce"/>
              </a:rPr>
              <a:t>;</a:t>
            </a:r>
          </a:p>
          <a:p>
            <a:pPr algn="l">
              <a:lnSpc>
                <a:spcPts val="2748"/>
              </a:lnSpc>
              <a:spcBef>
                <a:spcPct val="0"/>
              </a:spcBef>
            </a:pPr>
          </a:p>
          <a:p>
            <a:pPr algn="l">
              <a:lnSpc>
                <a:spcPts val="2748"/>
              </a:lnSpc>
              <a:spcBef>
                <a:spcPct val="0"/>
              </a:spcBef>
            </a:pPr>
            <a:r>
              <a:rPr lang="en-US" sz="2114">
                <a:solidFill>
                  <a:srgbClr val="000000"/>
                </a:solidFill>
                <a:latin typeface="Open Sauce"/>
                <a:ea typeface="Open Sauce"/>
                <a:cs typeface="Open Sauce"/>
                <a:sym typeface="Open Sauce"/>
              </a:rPr>
              <a:t>• </a:t>
            </a:r>
            <a:r>
              <a:rPr lang="en-US" b="true" sz="2114">
                <a:solidFill>
                  <a:srgbClr val="000000"/>
                </a:solidFill>
                <a:latin typeface="Open Sauce Bold"/>
                <a:ea typeface="Open Sauce Bold"/>
                <a:cs typeface="Open Sauce Bold"/>
                <a:sym typeface="Open Sauce Bold"/>
              </a:rPr>
              <a:t>LinkedList</a:t>
            </a:r>
            <a:r>
              <a:rPr lang="en-US" sz="2114">
                <a:solidFill>
                  <a:srgbClr val="000000"/>
                </a:solidFill>
                <a:latin typeface="Open Sauce"/>
                <a:ea typeface="Open Sauce"/>
                <a:cs typeface="Open Sauce"/>
                <a:sym typeface="Open Sauce"/>
              </a:rPr>
              <a:t>(</a:t>
            </a:r>
            <a:r>
              <a:rPr lang="en-US" b="true" sz="2114">
                <a:solidFill>
                  <a:srgbClr val="000000"/>
                </a:solidFill>
                <a:latin typeface="Open Sauce Bold"/>
                <a:ea typeface="Open Sauce Bold"/>
                <a:cs typeface="Open Sauce Bold"/>
                <a:sym typeface="Open Sauce Bold"/>
              </a:rPr>
              <a:t>Collection </a:t>
            </a:r>
            <a:r>
              <a:rPr lang="en-US" sz="2114">
                <a:solidFill>
                  <a:srgbClr val="000000"/>
                </a:solidFill>
                <a:latin typeface="Open Sauce"/>
                <a:ea typeface="Open Sauce"/>
                <a:cs typeface="Open Sauce"/>
                <a:sym typeface="Open Sauce"/>
              </a:rPr>
              <a:t>c) – създаващ </a:t>
            </a:r>
            <a:r>
              <a:rPr lang="en-US" b="true" sz="2114">
                <a:solidFill>
                  <a:srgbClr val="FF3131"/>
                </a:solidFill>
                <a:latin typeface="Open Sauce Bold"/>
                <a:ea typeface="Open Sauce Bold"/>
                <a:cs typeface="Open Sauce Bold"/>
                <a:sym typeface="Open Sauce Bold"/>
              </a:rPr>
              <a:t>свързан списък</a:t>
            </a:r>
            <a:r>
              <a:rPr lang="en-US" sz="2114">
                <a:solidFill>
                  <a:srgbClr val="000000"/>
                </a:solidFill>
                <a:latin typeface="Open Sauce"/>
                <a:ea typeface="Open Sauce"/>
                <a:cs typeface="Open Sauce"/>
                <a:sym typeface="Open Sauce"/>
              </a:rPr>
              <a:t> , </a:t>
            </a:r>
            <a:r>
              <a:rPr lang="en-US" b="true" sz="2114">
                <a:solidFill>
                  <a:srgbClr val="004AAD"/>
                </a:solidFill>
                <a:latin typeface="Open Sauce Bold"/>
                <a:ea typeface="Open Sauce Bold"/>
                <a:cs typeface="Open Sauce Bold"/>
                <a:sym typeface="Open Sauce Bold"/>
              </a:rPr>
              <a:t>инициализиран </a:t>
            </a:r>
            <a:r>
              <a:rPr lang="en-US" sz="2114">
                <a:solidFill>
                  <a:srgbClr val="000000"/>
                </a:solidFill>
                <a:latin typeface="Open Sauce"/>
                <a:ea typeface="Open Sauce"/>
                <a:cs typeface="Open Sauce"/>
                <a:sym typeface="Open Sauce"/>
              </a:rPr>
              <a:t>с елементи от </a:t>
            </a:r>
            <a:r>
              <a:rPr lang="en-US" b="true" sz="2114">
                <a:solidFill>
                  <a:srgbClr val="FF3131"/>
                </a:solidFill>
                <a:latin typeface="Open Sauce Bold"/>
                <a:ea typeface="Open Sauce Bold"/>
                <a:cs typeface="Open Sauce Bold"/>
                <a:sym typeface="Open Sauce Bold"/>
              </a:rPr>
              <a:t>колекцията</a:t>
            </a:r>
            <a:r>
              <a:rPr lang="en-US" sz="2114">
                <a:solidFill>
                  <a:srgbClr val="000000"/>
                </a:solidFill>
                <a:latin typeface="Open Sauce"/>
                <a:ea typeface="Open Sauce"/>
                <a:cs typeface="Open Sauce"/>
                <a:sym typeface="Open Sauce"/>
              </a:rPr>
              <a:t> с.</a:t>
            </a:r>
          </a:p>
          <a:p>
            <a:pPr algn="l">
              <a:lnSpc>
                <a:spcPts val="2748"/>
              </a:lnSpc>
              <a:spcBef>
                <a:spcPct val="0"/>
              </a:spcBef>
            </a:pPr>
          </a:p>
          <a:p>
            <a:pPr algn="l">
              <a:lnSpc>
                <a:spcPts val="2748"/>
              </a:lnSpc>
              <a:spcBef>
                <a:spcPct val="0"/>
              </a:spcBef>
            </a:pPr>
            <a:r>
              <a:rPr lang="en-US" b="true" sz="2114">
                <a:solidFill>
                  <a:srgbClr val="8C52FF"/>
                </a:solidFill>
                <a:latin typeface="Open Sauce Bold"/>
                <a:ea typeface="Open Sauce Bold"/>
                <a:cs typeface="Open Sauce Bold"/>
                <a:sym typeface="Open Sauce Bold"/>
              </a:rPr>
              <a:t>За повече информация относно всички методи погледнете документацията на Oracle.</a:t>
            </a:r>
          </a:p>
          <a:p>
            <a:pPr algn="l">
              <a:lnSpc>
                <a:spcPts val="2748"/>
              </a:lnSpc>
              <a:spcBef>
                <a:spcPct val="0"/>
              </a:spcBef>
            </a:pPr>
          </a:p>
          <a:p>
            <a:pPr algn="l">
              <a:lnSpc>
                <a:spcPts val="2748"/>
              </a:lnSpc>
              <a:spcBef>
                <a:spcPct val="0"/>
              </a:spcBef>
            </a:pPr>
            <a:r>
              <a:rPr lang="en-US" sz="2114">
                <a:solidFill>
                  <a:srgbClr val="000000"/>
                </a:solidFill>
                <a:latin typeface="Open Sauce"/>
                <a:ea typeface="Open Sauce"/>
                <a:cs typeface="Open Sauce"/>
                <a:sym typeface="Open Sauce"/>
              </a:rPr>
              <a:t>Съществува и </a:t>
            </a:r>
            <a:r>
              <a:rPr lang="en-US" b="true" sz="2114">
                <a:solidFill>
                  <a:srgbClr val="004AAD"/>
                </a:solidFill>
                <a:latin typeface="Open Sauce Bold"/>
                <a:ea typeface="Open Sauce Bold"/>
                <a:cs typeface="Open Sauce Bold"/>
                <a:sym typeface="Open Sauce Bold"/>
              </a:rPr>
              <a:t>хибриден вариант</a:t>
            </a:r>
            <a:r>
              <a:rPr lang="en-US" sz="2114">
                <a:solidFill>
                  <a:srgbClr val="000000"/>
                </a:solidFill>
                <a:latin typeface="Open Sauce"/>
                <a:ea typeface="Open Sauce"/>
                <a:cs typeface="Open Sauce"/>
                <a:sym typeface="Open Sauce"/>
              </a:rPr>
              <a:t> между </a:t>
            </a:r>
            <a:r>
              <a:rPr lang="en-US" b="true" sz="2114">
                <a:solidFill>
                  <a:srgbClr val="004AAD"/>
                </a:solidFill>
                <a:latin typeface="Open Sauce Bold"/>
                <a:ea typeface="Open Sauce Bold"/>
                <a:cs typeface="Open Sauce Bold"/>
                <a:sym typeface="Open Sauce Bold"/>
              </a:rPr>
              <a:t>масив</a:t>
            </a:r>
            <a:r>
              <a:rPr lang="en-US" sz="2114">
                <a:solidFill>
                  <a:srgbClr val="004AAD"/>
                </a:solidFill>
                <a:latin typeface="Open Sauce"/>
                <a:ea typeface="Open Sauce"/>
                <a:cs typeface="Open Sauce"/>
                <a:sym typeface="Open Sauce"/>
              </a:rPr>
              <a:t> </a:t>
            </a:r>
            <a:r>
              <a:rPr lang="en-US" sz="2114">
                <a:solidFill>
                  <a:srgbClr val="000000"/>
                </a:solidFill>
                <a:latin typeface="Open Sauce"/>
                <a:ea typeface="Open Sauce"/>
                <a:cs typeface="Open Sauce"/>
                <a:sym typeface="Open Sauce"/>
              </a:rPr>
              <a:t>и </a:t>
            </a:r>
            <a:r>
              <a:rPr lang="en-US" b="true" sz="2114">
                <a:solidFill>
                  <a:srgbClr val="004AAD"/>
                </a:solidFill>
                <a:latin typeface="Open Sauce Bold"/>
                <a:ea typeface="Open Sauce Bold"/>
                <a:cs typeface="Open Sauce Bold"/>
                <a:sym typeface="Open Sauce Bold"/>
              </a:rPr>
              <a:t>свързан списък</a:t>
            </a:r>
            <a:r>
              <a:rPr lang="en-US" sz="2114">
                <a:solidFill>
                  <a:srgbClr val="000000"/>
                </a:solidFill>
                <a:latin typeface="Open Sauce"/>
                <a:ea typeface="Open Sauce"/>
                <a:cs typeface="Open Sauce"/>
                <a:sym typeface="Open Sauce"/>
              </a:rPr>
              <a:t> – </a:t>
            </a:r>
            <a:r>
              <a:rPr lang="en-US" b="true" sz="2114">
                <a:solidFill>
                  <a:srgbClr val="FF3131"/>
                </a:solidFill>
                <a:latin typeface="Open Sauce Bold"/>
                <a:ea typeface="Open Sauce Bold"/>
                <a:cs typeface="Open Sauce Bold"/>
                <a:sym typeface="Open Sauce Bold"/>
              </a:rPr>
              <a:t>ArrayList</a:t>
            </a:r>
            <a:r>
              <a:rPr lang="en-US" sz="2114">
                <a:solidFill>
                  <a:srgbClr val="FF3131"/>
                </a:solidFill>
                <a:latin typeface="Open Sauce"/>
                <a:ea typeface="Open Sauce"/>
                <a:cs typeface="Open Sauce"/>
                <a:sym typeface="Open Sauce"/>
              </a:rPr>
              <a:t> </a:t>
            </a:r>
            <a:r>
              <a:rPr lang="en-US" sz="2114">
                <a:solidFill>
                  <a:srgbClr val="000000"/>
                </a:solidFill>
                <a:latin typeface="Open Sauce"/>
                <a:ea typeface="Open Sauce"/>
                <a:cs typeface="Open Sauce"/>
                <a:sym typeface="Open Sauce"/>
              </a:rPr>
              <a:t>или </a:t>
            </a:r>
            <a:r>
              <a:rPr lang="en-US" b="true" sz="2114">
                <a:solidFill>
                  <a:srgbClr val="FF3131"/>
                </a:solidFill>
                <a:latin typeface="Open Sauce Bold"/>
                <a:ea typeface="Open Sauce Bold"/>
                <a:cs typeface="Open Sauce Bold"/>
                <a:sym typeface="Open Sauce Bold"/>
              </a:rPr>
              <a:t>динамичен масив</a:t>
            </a:r>
            <a:r>
              <a:rPr lang="en-US" sz="2114">
                <a:solidFill>
                  <a:srgbClr val="000000"/>
                </a:solidFill>
                <a:latin typeface="Open Sauce"/>
                <a:ea typeface="Open Sauce"/>
                <a:cs typeface="Open Sauce"/>
                <a:sym typeface="Open Sauce"/>
              </a:rPr>
              <a:t>.</a:t>
            </a:r>
          </a:p>
        </p:txBody>
      </p:sp>
      <p:sp>
        <p:nvSpPr>
          <p:cNvPr name="TextBox 10" id="10"/>
          <p:cNvSpPr txBox="true"/>
          <p:nvPr/>
        </p:nvSpPr>
        <p:spPr>
          <a:xfrm rot="0">
            <a:off x="686212" y="7135606"/>
            <a:ext cx="16852786" cy="1800750"/>
          </a:xfrm>
          <a:prstGeom prst="rect">
            <a:avLst/>
          </a:prstGeom>
        </p:spPr>
        <p:txBody>
          <a:bodyPr anchor="t" rtlCol="false" tIns="0" lIns="0" bIns="0" rIns="0">
            <a:spAutoFit/>
          </a:bodyPr>
          <a:lstStyle/>
          <a:p>
            <a:pPr algn="ctr">
              <a:lnSpc>
                <a:spcPts val="2859"/>
              </a:lnSpc>
              <a:spcBef>
                <a:spcPct val="0"/>
              </a:spcBef>
            </a:pPr>
            <a:r>
              <a:rPr lang="en-US" b="true" sz="2199">
                <a:solidFill>
                  <a:srgbClr val="004AAD"/>
                </a:solidFill>
                <a:latin typeface="Open Sauce Bold"/>
                <a:ea typeface="Open Sauce Bold"/>
                <a:cs typeface="Open Sauce Bold"/>
                <a:sym typeface="Open Sauce Bold"/>
              </a:rPr>
              <a:t>Динамичният масив</a:t>
            </a:r>
            <a:r>
              <a:rPr lang="en-US" sz="2199">
                <a:solidFill>
                  <a:srgbClr val="000000"/>
                </a:solidFill>
                <a:latin typeface="Open Sauce"/>
                <a:ea typeface="Open Sauce"/>
                <a:cs typeface="Open Sauce"/>
                <a:sym typeface="Open Sauce"/>
              </a:rPr>
              <a:t> представлява масив, в който могат да се </a:t>
            </a:r>
            <a:r>
              <a:rPr lang="en-US" b="true" sz="2199">
                <a:solidFill>
                  <a:srgbClr val="FF3131"/>
                </a:solidFill>
                <a:latin typeface="Open Sauce Bold"/>
                <a:ea typeface="Open Sauce Bold"/>
                <a:cs typeface="Open Sauce Bold"/>
                <a:sym typeface="Open Sauce Bold"/>
              </a:rPr>
              <a:t>добавят</a:t>
            </a:r>
            <a:r>
              <a:rPr lang="en-US" sz="2199">
                <a:solidFill>
                  <a:srgbClr val="FF3131"/>
                </a:solidFill>
                <a:latin typeface="Open Sauce"/>
                <a:ea typeface="Open Sauce"/>
                <a:cs typeface="Open Sauce"/>
                <a:sym typeface="Open Sauce"/>
              </a:rPr>
              <a:t> </a:t>
            </a:r>
            <a:r>
              <a:rPr lang="en-US" sz="2199">
                <a:solidFill>
                  <a:srgbClr val="000000"/>
                </a:solidFill>
                <a:latin typeface="Open Sauce"/>
                <a:ea typeface="Open Sauce"/>
                <a:cs typeface="Open Sauce"/>
                <a:sym typeface="Open Sauce"/>
              </a:rPr>
              <a:t>и </a:t>
            </a:r>
            <a:r>
              <a:rPr lang="en-US" b="true" sz="2199">
                <a:solidFill>
                  <a:srgbClr val="FF3131"/>
                </a:solidFill>
                <a:latin typeface="Open Sauce Bold"/>
                <a:ea typeface="Open Sauce Bold"/>
                <a:cs typeface="Open Sauce Bold"/>
                <a:sym typeface="Open Sauce Bold"/>
              </a:rPr>
              <a:t>изтриват</a:t>
            </a:r>
            <a:r>
              <a:rPr lang="en-US" sz="2199">
                <a:solidFill>
                  <a:srgbClr val="000000"/>
                </a:solidFill>
                <a:latin typeface="Open Sauce"/>
                <a:ea typeface="Open Sauce"/>
                <a:cs typeface="Open Sauce"/>
                <a:sym typeface="Open Sauce"/>
              </a:rPr>
              <a:t> елементи, като за целта една част от елементите се</a:t>
            </a:r>
            <a:r>
              <a:rPr lang="en-US" b="true" sz="2199">
                <a:solidFill>
                  <a:srgbClr val="004AAD"/>
                </a:solidFill>
                <a:latin typeface="Open Sauce Bold"/>
                <a:ea typeface="Open Sauce Bold"/>
                <a:cs typeface="Open Sauce Bold"/>
                <a:sym typeface="Open Sauce Bold"/>
              </a:rPr>
              <a:t> пазят свободни</a:t>
            </a:r>
            <a:r>
              <a:rPr lang="en-US" sz="2199">
                <a:solidFill>
                  <a:srgbClr val="000000"/>
                </a:solidFill>
                <a:latin typeface="Open Sauce"/>
                <a:ea typeface="Open Sauce"/>
                <a:cs typeface="Open Sauce"/>
                <a:sym typeface="Open Sauce"/>
              </a:rPr>
              <a:t>. Това го прави </a:t>
            </a:r>
            <a:r>
              <a:rPr lang="en-US" b="true" sz="2199">
                <a:solidFill>
                  <a:srgbClr val="8C52FF"/>
                </a:solidFill>
                <a:latin typeface="Open Sauce Bold"/>
                <a:ea typeface="Open Sauce Bold"/>
                <a:cs typeface="Open Sauce Bold"/>
                <a:sym typeface="Open Sauce Bold"/>
              </a:rPr>
              <a:t>предпочитан</a:t>
            </a:r>
            <a:r>
              <a:rPr lang="en-US" sz="2199">
                <a:solidFill>
                  <a:srgbClr val="000000"/>
                </a:solidFill>
                <a:latin typeface="Open Sauce"/>
                <a:ea typeface="Open Sauce"/>
                <a:cs typeface="Open Sauce"/>
                <a:sym typeface="Open Sauce"/>
              </a:rPr>
              <a:t> от повечето програмисти. При него, както и при </a:t>
            </a:r>
            <a:r>
              <a:rPr lang="en-US" b="true" sz="2199">
                <a:solidFill>
                  <a:srgbClr val="FF3131"/>
                </a:solidFill>
                <a:latin typeface="Open Sauce Bold"/>
                <a:ea typeface="Open Sauce Bold"/>
                <a:cs typeface="Open Sauce Bold"/>
                <a:sym typeface="Open Sauce Bold"/>
              </a:rPr>
              <a:t>свързания списък</a:t>
            </a:r>
            <a:r>
              <a:rPr lang="en-US" sz="2199">
                <a:solidFill>
                  <a:srgbClr val="000000"/>
                </a:solidFill>
                <a:latin typeface="Open Sauce"/>
                <a:ea typeface="Open Sauce"/>
                <a:cs typeface="Open Sauce"/>
                <a:sym typeface="Open Sauce"/>
              </a:rPr>
              <a:t>, е имплементиран </a:t>
            </a:r>
            <a:r>
              <a:rPr lang="en-US" b="true" sz="2199">
                <a:solidFill>
                  <a:srgbClr val="004AAD"/>
                </a:solidFill>
                <a:latin typeface="Open Sauce Bold"/>
                <a:ea typeface="Open Sauce Bold"/>
                <a:cs typeface="Open Sauce Bold"/>
                <a:sym typeface="Open Sauce Bold"/>
              </a:rPr>
              <a:t>интерфейсът List</a:t>
            </a:r>
            <a:r>
              <a:rPr lang="en-US" sz="2199">
                <a:solidFill>
                  <a:srgbClr val="000000"/>
                </a:solidFill>
                <a:latin typeface="Open Sauce"/>
                <a:ea typeface="Open Sauce"/>
                <a:cs typeface="Open Sauce"/>
                <a:sym typeface="Open Sauce"/>
              </a:rPr>
              <a:t>. </a:t>
            </a:r>
            <a:r>
              <a:rPr lang="en-US" b="true" sz="2199">
                <a:solidFill>
                  <a:srgbClr val="FF3131"/>
                </a:solidFill>
                <a:latin typeface="Open Sauce Bold"/>
                <a:ea typeface="Open Sauce Bold"/>
                <a:cs typeface="Open Sauce Bold"/>
                <a:sym typeface="Open Sauce Bold"/>
              </a:rPr>
              <a:t>Недостатък </a:t>
            </a:r>
            <a:r>
              <a:rPr lang="en-US" sz="2199">
                <a:solidFill>
                  <a:srgbClr val="000000"/>
                </a:solidFill>
                <a:latin typeface="Open Sauce"/>
                <a:ea typeface="Open Sauce"/>
                <a:cs typeface="Open Sauce"/>
                <a:sym typeface="Open Sauce"/>
              </a:rPr>
              <a:t>на тази </a:t>
            </a:r>
            <a:r>
              <a:rPr lang="en-US" b="true" sz="2199">
                <a:solidFill>
                  <a:srgbClr val="FF3131"/>
                </a:solidFill>
                <a:latin typeface="Open Sauce Bold"/>
                <a:ea typeface="Open Sauce Bold"/>
                <a:cs typeface="Open Sauce Bold"/>
                <a:sym typeface="Open Sauce Bold"/>
              </a:rPr>
              <a:t>структура</a:t>
            </a:r>
            <a:r>
              <a:rPr lang="en-US" sz="2199">
                <a:solidFill>
                  <a:srgbClr val="000000"/>
                </a:solidFill>
                <a:latin typeface="Open Sauce"/>
                <a:ea typeface="Open Sauce"/>
                <a:cs typeface="Open Sauce"/>
                <a:sym typeface="Open Sauce"/>
              </a:rPr>
              <a:t> е, използването на </a:t>
            </a:r>
            <a:r>
              <a:rPr lang="en-US" b="true" sz="2199">
                <a:solidFill>
                  <a:srgbClr val="004AAD"/>
                </a:solidFill>
                <a:latin typeface="Open Sauce Bold"/>
                <a:ea typeface="Open Sauce Bold"/>
                <a:cs typeface="Open Sauce Bold"/>
                <a:sym typeface="Open Sauce Bold"/>
              </a:rPr>
              <a:t>повече памет</a:t>
            </a:r>
            <a:r>
              <a:rPr lang="en-US" sz="2199">
                <a:solidFill>
                  <a:srgbClr val="000000"/>
                </a:solidFill>
                <a:latin typeface="Open Sauce"/>
                <a:ea typeface="Open Sauce"/>
                <a:cs typeface="Open Sauce"/>
                <a:sym typeface="Open Sauce"/>
              </a:rPr>
              <a:t> и че в случай когато за добавяне на </a:t>
            </a:r>
            <a:r>
              <a:rPr lang="en-US" b="true" sz="2199">
                <a:solidFill>
                  <a:srgbClr val="FF3131"/>
                </a:solidFill>
                <a:latin typeface="Open Sauce Bold"/>
                <a:ea typeface="Open Sauce Bold"/>
                <a:cs typeface="Open Sauce Bold"/>
                <a:sym typeface="Open Sauce Bold"/>
              </a:rPr>
              <a:t>нови елементи</a:t>
            </a:r>
            <a:r>
              <a:rPr lang="en-US" sz="2199">
                <a:solidFill>
                  <a:srgbClr val="000000"/>
                </a:solidFill>
                <a:latin typeface="Open Sauce"/>
                <a:ea typeface="Open Sauce"/>
                <a:cs typeface="Open Sauce"/>
                <a:sym typeface="Open Sauce"/>
              </a:rPr>
              <a:t>, е необходим голям блок от </a:t>
            </a:r>
            <a:r>
              <a:rPr lang="en-US" b="true" sz="2199">
                <a:solidFill>
                  <a:srgbClr val="004AAD"/>
                </a:solidFill>
                <a:latin typeface="Open Sauce Bold"/>
                <a:ea typeface="Open Sauce Bold"/>
                <a:cs typeface="Open Sauce Bold"/>
                <a:sym typeface="Open Sauce Bold"/>
              </a:rPr>
              <a:t>последователна памет</a:t>
            </a:r>
            <a:r>
              <a:rPr lang="en-US" sz="2199">
                <a:solidFill>
                  <a:srgbClr val="000000"/>
                </a:solidFill>
                <a:latin typeface="Open Sauce"/>
                <a:ea typeface="Open Sauce"/>
                <a:cs typeface="Open Sauce"/>
                <a:sym typeface="Open Sauce"/>
              </a:rPr>
              <a:t> и тази </a:t>
            </a:r>
            <a:r>
              <a:rPr lang="en-US" b="true" sz="2199">
                <a:solidFill>
                  <a:srgbClr val="FF3131"/>
                </a:solidFill>
                <a:latin typeface="Open Sauce Bold"/>
                <a:ea typeface="Open Sauce Bold"/>
                <a:cs typeface="Open Sauce Bold"/>
                <a:sym typeface="Open Sauce Bold"/>
              </a:rPr>
              <a:t>памет не е налична</a:t>
            </a:r>
            <a:r>
              <a:rPr lang="en-US" sz="2199">
                <a:solidFill>
                  <a:srgbClr val="000000"/>
                </a:solidFill>
                <a:latin typeface="Open Sauce"/>
                <a:ea typeface="Open Sauce"/>
                <a:cs typeface="Open Sauce"/>
                <a:sym typeface="Open Sauce"/>
              </a:rPr>
              <a:t>, то целият масив се </a:t>
            </a:r>
            <a:r>
              <a:rPr lang="en-US" b="true" sz="2199">
                <a:solidFill>
                  <a:srgbClr val="004AAD"/>
                </a:solidFill>
                <a:latin typeface="Open Sauce Bold"/>
                <a:ea typeface="Open Sauce Bold"/>
                <a:cs typeface="Open Sauce Bold"/>
                <a:sym typeface="Open Sauce Bold"/>
              </a:rPr>
              <a:t>презаписва на ново място</a:t>
            </a:r>
            <a:r>
              <a:rPr lang="en-US" sz="2199">
                <a:solidFill>
                  <a:srgbClr val="000000"/>
                </a:solidFill>
                <a:latin typeface="Open Sauce"/>
                <a:ea typeface="Open Sauce"/>
                <a:cs typeface="Open Sauce"/>
                <a:sym typeface="Open Sauce"/>
              </a:rPr>
              <a:t>, което е </a:t>
            </a:r>
            <a:r>
              <a:rPr lang="en-US" b="true" sz="2199">
                <a:solidFill>
                  <a:srgbClr val="FF3131"/>
                </a:solidFill>
                <a:latin typeface="Open Sauce Bold"/>
                <a:ea typeface="Open Sauce Bold"/>
                <a:cs typeface="Open Sauce Bold"/>
                <a:sym typeface="Open Sauce Bold"/>
              </a:rPr>
              <a:t>бавна операция</a:t>
            </a:r>
            <a:r>
              <a:rPr lang="en-US" sz="2199">
                <a:solidFill>
                  <a:srgbClr val="000000"/>
                </a:solidFill>
                <a:latin typeface="Open Sauce"/>
                <a:ea typeface="Open Sauce"/>
                <a:cs typeface="Open Sauce"/>
                <a:sym typeface="Open Sauce"/>
              </a:rPr>
              <a: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349566" y="256156"/>
            <a:ext cx="17565632" cy="9759474"/>
            <a:chOff x="0" y="0"/>
            <a:chExt cx="4626339" cy="2570396"/>
          </a:xfrm>
        </p:grpSpPr>
        <p:sp>
          <p:nvSpPr>
            <p:cNvPr name="Freeform 4" id="4"/>
            <p:cNvSpPr/>
            <p:nvPr/>
          </p:nvSpPr>
          <p:spPr>
            <a:xfrm flipH="false" flipV="false" rot="0">
              <a:off x="0" y="0"/>
              <a:ext cx="4626339" cy="2570396"/>
            </a:xfrm>
            <a:custGeom>
              <a:avLst/>
              <a:gdLst/>
              <a:ahLst/>
              <a:cxnLst/>
              <a:rect r="r" b="b" t="t" l="l"/>
              <a:pathLst>
                <a:path h="2570396" w="4626339">
                  <a:moveTo>
                    <a:pt x="11019" y="0"/>
                  </a:moveTo>
                  <a:lnTo>
                    <a:pt x="4615321" y="0"/>
                  </a:lnTo>
                  <a:cubicBezTo>
                    <a:pt x="4621406" y="0"/>
                    <a:pt x="4626339" y="4933"/>
                    <a:pt x="4626339" y="11019"/>
                  </a:cubicBezTo>
                  <a:lnTo>
                    <a:pt x="4626339" y="2559378"/>
                  </a:lnTo>
                  <a:cubicBezTo>
                    <a:pt x="4626339" y="2562300"/>
                    <a:pt x="4625179" y="2565103"/>
                    <a:pt x="4623112" y="2567169"/>
                  </a:cubicBezTo>
                  <a:cubicBezTo>
                    <a:pt x="4621046" y="2569236"/>
                    <a:pt x="4618243" y="2570396"/>
                    <a:pt x="4615321" y="2570396"/>
                  </a:cubicBezTo>
                  <a:lnTo>
                    <a:pt x="11019" y="2570396"/>
                  </a:lnTo>
                  <a:cubicBezTo>
                    <a:pt x="4933" y="2570396"/>
                    <a:pt x="0" y="2565463"/>
                    <a:pt x="0" y="2559378"/>
                  </a:cubicBezTo>
                  <a:lnTo>
                    <a:pt x="0" y="11019"/>
                  </a:lnTo>
                  <a:cubicBezTo>
                    <a:pt x="0" y="8096"/>
                    <a:pt x="1161" y="5294"/>
                    <a:pt x="3227" y="3227"/>
                  </a:cubicBezTo>
                  <a:cubicBezTo>
                    <a:pt x="5294" y="1161"/>
                    <a:pt x="8096" y="0"/>
                    <a:pt x="11019" y="0"/>
                  </a:cubicBezTo>
                  <a:close/>
                </a:path>
              </a:pathLst>
            </a:custGeom>
            <a:solidFill>
              <a:srgbClr val="FFFFFF">
                <a:alpha val="86667"/>
              </a:srgbClr>
            </a:solidFill>
          </p:spPr>
        </p:sp>
        <p:sp>
          <p:nvSpPr>
            <p:cNvPr name="TextBox 5" id="5"/>
            <p:cNvSpPr txBox="true"/>
            <p:nvPr/>
          </p:nvSpPr>
          <p:spPr>
            <a:xfrm>
              <a:off x="0" y="-19050"/>
              <a:ext cx="4626339" cy="2589446"/>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772968" y="531476"/>
            <a:ext cx="12670827" cy="815463"/>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РЕАЛИЗАЦИЯ НА LINKEDLIST</a:t>
            </a:r>
          </a:p>
        </p:txBody>
      </p:sp>
      <p:sp>
        <p:nvSpPr>
          <p:cNvPr name="TextBox 7" id="7"/>
          <p:cNvSpPr txBox="true"/>
          <p:nvPr/>
        </p:nvSpPr>
        <p:spPr>
          <a:xfrm rot="0">
            <a:off x="1150748" y="1611056"/>
            <a:ext cx="16254804" cy="3112241"/>
          </a:xfrm>
          <a:prstGeom prst="rect">
            <a:avLst/>
          </a:prstGeom>
        </p:spPr>
        <p:txBody>
          <a:bodyPr anchor="t" rtlCol="false" tIns="0" lIns="0" bIns="0" rIns="0">
            <a:spAutoFit/>
          </a:bodyPr>
          <a:lstStyle/>
          <a:p>
            <a:pPr algn="l">
              <a:lnSpc>
                <a:spcPts val="3138"/>
              </a:lnSpc>
            </a:pPr>
            <a:r>
              <a:rPr lang="en-US" sz="2413" b="true">
                <a:solidFill>
                  <a:srgbClr val="000000"/>
                </a:solidFill>
                <a:latin typeface="Open Sauce Bold"/>
                <a:ea typeface="Open Sauce Bold"/>
                <a:cs typeface="Open Sauce Bold"/>
                <a:sym typeface="Open Sauce Bold"/>
              </a:rPr>
              <a:t>Пример:</a:t>
            </a:r>
          </a:p>
          <a:p>
            <a:pPr algn="l">
              <a:lnSpc>
                <a:spcPts val="3138"/>
              </a:lnSpc>
            </a:pPr>
          </a:p>
          <a:p>
            <a:pPr algn="l">
              <a:lnSpc>
                <a:spcPts val="3138"/>
              </a:lnSpc>
              <a:spcBef>
                <a:spcPct val="0"/>
              </a:spcBef>
            </a:pPr>
            <a:r>
              <a:rPr lang="en-US" b="true" sz="2413">
                <a:solidFill>
                  <a:srgbClr val="000000"/>
                </a:solidFill>
                <a:latin typeface="Open Sauce Bold"/>
                <a:ea typeface="Open Sauce Bold"/>
                <a:cs typeface="Open Sauce Bold"/>
                <a:sym typeface="Open Sauce Bold"/>
              </a:rPr>
              <a:t>           List</a:t>
            </a:r>
            <a:r>
              <a:rPr lang="en-US" b="true" sz="2413">
                <a:solidFill>
                  <a:srgbClr val="000000"/>
                </a:solidFill>
                <a:latin typeface="Open Sauce Bold"/>
                <a:ea typeface="Open Sauce Bold"/>
                <a:cs typeface="Open Sauce Bold"/>
                <a:sym typeface="Open Sauce Bold"/>
              </a:rPr>
              <a:t> listA =</a:t>
            </a:r>
            <a:r>
              <a:rPr lang="en-US" b="true" sz="2413">
                <a:solidFill>
                  <a:srgbClr val="000000"/>
                </a:solidFill>
                <a:latin typeface="Open Sauce Bold"/>
                <a:ea typeface="Open Sauce Bold"/>
                <a:cs typeface="Open Sauce Bold"/>
                <a:sym typeface="Open Sauce Bold"/>
              </a:rPr>
              <a:t> new ArrayList();</a:t>
            </a:r>
          </a:p>
          <a:p>
            <a:pPr algn="l">
              <a:lnSpc>
                <a:spcPts val="3138"/>
              </a:lnSpc>
              <a:spcBef>
                <a:spcPct val="0"/>
              </a:spcBef>
            </a:pPr>
          </a:p>
          <a:p>
            <a:pPr algn="l">
              <a:lnSpc>
                <a:spcPts val="3138"/>
              </a:lnSpc>
              <a:spcBef>
                <a:spcPct val="0"/>
              </a:spcBef>
            </a:pPr>
            <a:r>
              <a:rPr lang="en-US" b="true" sz="2413">
                <a:solidFill>
                  <a:srgbClr val="000000"/>
                </a:solidFill>
                <a:latin typeface="Open Sauce Bold"/>
                <a:ea typeface="Open Sauce Bold"/>
                <a:cs typeface="Open Sauce Bold"/>
                <a:sym typeface="Open Sauce Bold"/>
              </a:rPr>
              <a:t>           listA.add("First element");</a:t>
            </a:r>
          </a:p>
          <a:p>
            <a:pPr algn="l">
              <a:lnSpc>
                <a:spcPts val="3138"/>
              </a:lnSpc>
              <a:spcBef>
                <a:spcPct val="0"/>
              </a:spcBef>
            </a:pPr>
            <a:r>
              <a:rPr lang="en-US" b="true" sz="2413">
                <a:solidFill>
                  <a:srgbClr val="000000"/>
                </a:solidFill>
                <a:latin typeface="Open Sauce Bold"/>
                <a:ea typeface="Open Sauce Bold"/>
                <a:cs typeface="Open Sauce Bold"/>
                <a:sym typeface="Open Sauce Bold"/>
              </a:rPr>
              <a:t>           listA.add(" Second element ");</a:t>
            </a:r>
          </a:p>
          <a:p>
            <a:pPr algn="l">
              <a:lnSpc>
                <a:spcPts val="3138"/>
              </a:lnSpc>
              <a:spcBef>
                <a:spcPct val="0"/>
              </a:spcBef>
            </a:pPr>
            <a:r>
              <a:rPr lang="en-US" b="true" sz="2413">
                <a:solidFill>
                  <a:srgbClr val="000000"/>
                </a:solidFill>
                <a:latin typeface="Open Sauce Bold"/>
                <a:ea typeface="Open Sauce Bold"/>
                <a:cs typeface="Open Sauce Bold"/>
                <a:sym typeface="Open Sauce Bold"/>
              </a:rPr>
              <a:t>           listA.add("Third element");</a:t>
            </a:r>
          </a:p>
          <a:p>
            <a:pPr algn="l">
              <a:lnSpc>
                <a:spcPts val="3138"/>
              </a:lnSpc>
              <a:spcBef>
                <a:spcPct val="0"/>
              </a:spcBef>
            </a:pPr>
            <a:r>
              <a:rPr lang="en-US" b="true" sz="2413">
                <a:solidFill>
                  <a:srgbClr val="000000"/>
                </a:solidFill>
                <a:latin typeface="Open Sauce Bold"/>
                <a:ea typeface="Open Sauce Bold"/>
                <a:cs typeface="Open Sauce Bold"/>
                <a:sym typeface="Open Sauce Bold"/>
              </a:rPr>
              <a:t>           listA.add(0, "element 0");</a:t>
            </a:r>
          </a:p>
        </p:txBody>
      </p:sp>
      <p:sp>
        <p:nvSpPr>
          <p:cNvPr name="TextBox 8" id="8"/>
          <p:cNvSpPr txBox="true"/>
          <p:nvPr/>
        </p:nvSpPr>
        <p:spPr>
          <a:xfrm rot="0">
            <a:off x="5894292" y="4999522"/>
            <a:ext cx="11694918" cy="1204683"/>
          </a:xfrm>
          <a:prstGeom prst="rect">
            <a:avLst/>
          </a:prstGeom>
        </p:spPr>
        <p:txBody>
          <a:bodyPr anchor="t" rtlCol="false" tIns="0" lIns="0" bIns="0" rIns="0">
            <a:spAutoFit/>
          </a:bodyPr>
          <a:lstStyle/>
          <a:p>
            <a:pPr algn="ctr">
              <a:lnSpc>
                <a:spcPts val="2470"/>
              </a:lnSpc>
              <a:spcBef>
                <a:spcPct val="0"/>
              </a:spcBef>
            </a:pPr>
            <a:r>
              <a:rPr lang="en-US" b="true" sz="1900">
                <a:solidFill>
                  <a:srgbClr val="000000"/>
                </a:solidFill>
                <a:latin typeface="Open Sauce Bold"/>
                <a:ea typeface="Open Sauce Bold"/>
                <a:cs typeface="Open Sauce Bold"/>
                <a:sym typeface="Open Sauce Bold"/>
              </a:rPr>
              <a:t>В показания пример на последния ред методът a</a:t>
            </a:r>
            <a:r>
              <a:rPr lang="en-US" b="true" sz="1900">
                <a:solidFill>
                  <a:srgbClr val="000000"/>
                </a:solidFill>
                <a:latin typeface="Open Sauce Bold"/>
                <a:ea typeface="Open Sauce Bold"/>
                <a:cs typeface="Open Sauce Bold"/>
                <a:sym typeface="Open Sauce Bold"/>
              </a:rPr>
              <a:t>dd получава два аргумента, като първия оказва позицията на елемента в списъка.</a:t>
            </a:r>
          </a:p>
          <a:p>
            <a:pPr algn="ctr">
              <a:lnSpc>
                <a:spcPts val="2470"/>
              </a:lnSpc>
              <a:spcBef>
                <a:spcPct val="0"/>
              </a:spcBef>
            </a:pPr>
            <a:r>
              <a:rPr lang="en-US" b="true" sz="1900">
                <a:solidFill>
                  <a:srgbClr val="000000"/>
                </a:solidFill>
                <a:latin typeface="Open Sauce Bold"/>
                <a:ea typeface="Open Sauce Bold"/>
                <a:cs typeface="Open Sauce Bold"/>
                <a:sym typeface="Open Sauce Bold"/>
              </a:rPr>
              <a:t>Важно е да се отбележи, че динамичния масив може да съхранява само елементи от референтен тип – String, Integer, Double- разположени в динамичната памет -heap.</a:t>
            </a:r>
          </a:p>
        </p:txBody>
      </p:sp>
      <p:sp>
        <p:nvSpPr>
          <p:cNvPr name="TextBox 9" id="9"/>
          <p:cNvSpPr txBox="true"/>
          <p:nvPr/>
        </p:nvSpPr>
        <p:spPr>
          <a:xfrm rot="0">
            <a:off x="1417107" y="7163199"/>
            <a:ext cx="6744167" cy="2162678"/>
          </a:xfrm>
          <a:prstGeom prst="rect">
            <a:avLst/>
          </a:prstGeom>
        </p:spPr>
        <p:txBody>
          <a:bodyPr anchor="t" rtlCol="false" tIns="0" lIns="0" bIns="0" rIns="0">
            <a:spAutoFit/>
          </a:bodyPr>
          <a:lstStyle/>
          <a:p>
            <a:pPr algn="l">
              <a:lnSpc>
                <a:spcPts val="2859"/>
              </a:lnSpc>
              <a:spcBef>
                <a:spcPct val="0"/>
              </a:spcBef>
            </a:pPr>
            <a:r>
              <a:rPr lang="en-US" b="true" sz="2199">
                <a:solidFill>
                  <a:srgbClr val="000000"/>
                </a:solidFill>
                <a:latin typeface="Open Sauce Bold"/>
                <a:ea typeface="Open Sauce Bold"/>
                <a:cs typeface="Open Sauce Bold"/>
                <a:sym typeface="Open Sauce Bold"/>
              </a:rPr>
              <a:t>Пример:</a:t>
            </a:r>
          </a:p>
          <a:p>
            <a:pPr algn="l">
              <a:lnSpc>
                <a:spcPts val="2859"/>
              </a:lnSpc>
              <a:spcBef>
                <a:spcPct val="0"/>
              </a:spcBef>
            </a:pPr>
          </a:p>
          <a:p>
            <a:pPr algn="l">
              <a:lnSpc>
                <a:spcPts val="2859"/>
              </a:lnSpc>
              <a:spcBef>
                <a:spcPct val="0"/>
              </a:spcBef>
            </a:pPr>
            <a:r>
              <a:rPr lang="en-US" b="true" sz="2199">
                <a:solidFill>
                  <a:srgbClr val="000000"/>
                </a:solidFill>
                <a:latin typeface="Open Sauce Bold"/>
                <a:ea typeface="Open Sauce Bold"/>
                <a:cs typeface="Open Sauce Bold"/>
                <a:sym typeface="Open Sauce Bold"/>
              </a:rPr>
              <a:t>ArrayList numbers=new ArrayList();</a:t>
            </a:r>
          </a:p>
          <a:p>
            <a:pPr algn="l">
              <a:lnSpc>
                <a:spcPts val="2859"/>
              </a:lnSpc>
              <a:spcBef>
                <a:spcPct val="0"/>
              </a:spcBef>
            </a:pPr>
            <a:r>
              <a:rPr lang="en-US" b="true" sz="2199">
                <a:solidFill>
                  <a:srgbClr val="000000"/>
                </a:solidFill>
                <a:latin typeface="Open Sauce Bold"/>
                <a:ea typeface="Open Sauce Bold"/>
                <a:cs typeface="Open Sauce Bold"/>
                <a:sym typeface="Open Sauce Bold"/>
              </a:rPr>
              <a:t>numbers.add(1);</a:t>
            </a:r>
          </a:p>
          <a:p>
            <a:pPr algn="l">
              <a:lnSpc>
                <a:spcPts val="2859"/>
              </a:lnSpc>
              <a:spcBef>
                <a:spcPct val="0"/>
              </a:spcBef>
            </a:pPr>
            <a:r>
              <a:rPr lang="en-US" b="true" sz="2199">
                <a:solidFill>
                  <a:srgbClr val="000000"/>
                </a:solidFill>
                <a:latin typeface="Open Sauce Bold"/>
                <a:ea typeface="Open Sauce Bold"/>
                <a:cs typeface="Open Sauce Bold"/>
                <a:sym typeface="Open Sauce Bold"/>
              </a:rPr>
              <a:t>numbers.add(2);</a:t>
            </a:r>
          </a:p>
          <a:p>
            <a:pPr algn="l">
              <a:lnSpc>
                <a:spcPts val="2859"/>
              </a:lnSpc>
              <a:spcBef>
                <a:spcPct val="0"/>
              </a:spcBef>
            </a:pPr>
            <a:r>
              <a:rPr lang="en-US" b="true" sz="2199">
                <a:solidFill>
                  <a:srgbClr val="000000"/>
                </a:solidFill>
                <a:latin typeface="Open Sauce Bold"/>
                <a:ea typeface="Open Sauce Bold"/>
                <a:cs typeface="Open Sauce Bold"/>
                <a:sym typeface="Open Sauce Bold"/>
              </a:rPr>
              <a:t>numbers.add(3);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98767" y="0"/>
            <a:ext cx="1710961" cy="10674983"/>
            <a:chOff x="0" y="0"/>
            <a:chExt cx="450623" cy="2811518"/>
          </a:xfrm>
        </p:grpSpPr>
        <p:sp>
          <p:nvSpPr>
            <p:cNvPr name="Freeform 3" id="3"/>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4" id="4"/>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0" y="0"/>
            <a:ext cx="2753792" cy="10287000"/>
          </a:xfrm>
          <a:custGeom>
            <a:avLst/>
            <a:gdLst/>
            <a:ahLst/>
            <a:cxnLst/>
            <a:rect r="r" b="b" t="t" l="l"/>
            <a:pathLst>
              <a:path h="10287000" w="2753792">
                <a:moveTo>
                  <a:pt x="0" y="0"/>
                </a:moveTo>
                <a:lnTo>
                  <a:pt x="2753792" y="0"/>
                </a:lnTo>
                <a:lnTo>
                  <a:pt x="2753792" y="10287000"/>
                </a:lnTo>
                <a:lnTo>
                  <a:pt x="0" y="10287000"/>
                </a:lnTo>
                <a:lnTo>
                  <a:pt x="0" y="0"/>
                </a:lnTo>
                <a:close/>
              </a:path>
            </a:pathLst>
          </a:custGeom>
          <a:blipFill>
            <a:blip r:embed="rId2"/>
            <a:stretch>
              <a:fillRect l="-219111" t="0" r="-299617" b="0"/>
            </a:stretch>
          </a:blipFill>
        </p:spPr>
      </p:sp>
      <p:sp>
        <p:nvSpPr>
          <p:cNvPr name="TextBox 6" id="6"/>
          <p:cNvSpPr txBox="true"/>
          <p:nvPr/>
        </p:nvSpPr>
        <p:spPr>
          <a:xfrm rot="0">
            <a:off x="6799592" y="74326"/>
            <a:ext cx="9276210" cy="798493"/>
          </a:xfrm>
          <a:prstGeom prst="rect">
            <a:avLst/>
          </a:prstGeom>
        </p:spPr>
        <p:txBody>
          <a:bodyPr anchor="t" rtlCol="false" tIns="0" lIns="0" bIns="0" rIns="0">
            <a:spAutoFit/>
          </a:bodyPr>
          <a:lstStyle/>
          <a:p>
            <a:pPr algn="ctr" marL="0" indent="0" lvl="0">
              <a:lnSpc>
                <a:spcPts val="6421"/>
              </a:lnSpc>
              <a:spcBef>
                <a:spcPct val="0"/>
              </a:spcBef>
            </a:pPr>
            <a:r>
              <a:rPr lang="en-US" sz="4653" spc="162">
                <a:solidFill>
                  <a:srgbClr val="010101"/>
                </a:solidFill>
                <a:latin typeface="Archivo Black"/>
                <a:ea typeface="Archivo Black"/>
                <a:cs typeface="Archivo Black"/>
                <a:sym typeface="Archivo Black"/>
              </a:rPr>
              <a:t>СТЕК</a:t>
            </a:r>
          </a:p>
        </p:txBody>
      </p:sp>
      <p:sp>
        <p:nvSpPr>
          <p:cNvPr name="TextBox 7" id="7"/>
          <p:cNvSpPr txBox="true"/>
          <p:nvPr/>
        </p:nvSpPr>
        <p:spPr>
          <a:xfrm rot="0">
            <a:off x="5662318" y="1175349"/>
            <a:ext cx="11550758" cy="2781275"/>
          </a:xfrm>
          <a:prstGeom prst="rect">
            <a:avLst/>
          </a:prstGeom>
        </p:spPr>
        <p:txBody>
          <a:bodyPr anchor="t" rtlCol="false" tIns="0" lIns="0" bIns="0" rIns="0">
            <a:spAutoFit/>
          </a:bodyPr>
          <a:lstStyle/>
          <a:p>
            <a:pPr algn="ctr">
              <a:lnSpc>
                <a:spcPts val="3159"/>
              </a:lnSpc>
            </a:pPr>
            <a:r>
              <a:rPr lang="en-US" sz="2257" b="true">
                <a:solidFill>
                  <a:srgbClr val="000000"/>
                </a:solidFill>
                <a:latin typeface="Canva Sans Bold"/>
                <a:ea typeface="Canva Sans Bold"/>
                <a:cs typeface="Canva Sans Bold"/>
                <a:sym typeface="Canva Sans Bold"/>
              </a:rPr>
              <a:t>Стекът представлява структура от данни при която организацията на елементите е на принципа последен влязъл, първи</a:t>
            </a:r>
            <a:r>
              <a:rPr lang="en-US" sz="2257" b="true">
                <a:solidFill>
                  <a:srgbClr val="000000"/>
                </a:solidFill>
                <a:latin typeface="Canva Sans Bold"/>
                <a:ea typeface="Canva Sans Bold"/>
                <a:cs typeface="Canva Sans Bold"/>
                <a:sym typeface="Canva Sans Bold"/>
              </a:rPr>
              <a:t> </a:t>
            </a:r>
            <a:r>
              <a:rPr lang="en-US" sz="2257" b="true">
                <a:solidFill>
                  <a:srgbClr val="000000"/>
                </a:solidFill>
                <a:latin typeface="Canva Sans Bold"/>
                <a:ea typeface="Canva Sans Bold"/>
                <a:cs typeface="Canva Sans Bold"/>
                <a:sym typeface="Canva Sans Bold"/>
              </a:rPr>
              <a:t>излязъл</a:t>
            </a:r>
            <a:r>
              <a:rPr lang="en-US" sz="2257" b="true">
                <a:solidFill>
                  <a:srgbClr val="000000"/>
                </a:solidFill>
                <a:latin typeface="Canva Sans Bold"/>
                <a:ea typeface="Canva Sans Bold"/>
                <a:cs typeface="Canva Sans Bold"/>
                <a:sym typeface="Canva Sans Bold"/>
              </a:rPr>
              <a:t> </a:t>
            </a:r>
            <a:r>
              <a:rPr lang="en-US" sz="2257" b="true">
                <a:solidFill>
                  <a:srgbClr val="000000"/>
                </a:solidFill>
                <a:latin typeface="Canva Sans Bold"/>
                <a:ea typeface="Canva Sans Bold"/>
                <a:cs typeface="Canva Sans Bold"/>
                <a:sym typeface="Canva Sans Bold"/>
              </a:rPr>
              <a:t>-LIFO</a:t>
            </a:r>
            <a:r>
              <a:rPr lang="en-US" sz="2257" b="true">
                <a:solidFill>
                  <a:srgbClr val="000000"/>
                </a:solidFill>
                <a:latin typeface="Canva Sans Bold"/>
                <a:ea typeface="Canva Sans Bold"/>
                <a:cs typeface="Canva Sans Bold"/>
                <a:sym typeface="Canva Sans Bold"/>
              </a:rPr>
              <a:t> </a:t>
            </a:r>
            <a:r>
              <a:rPr lang="en-US" sz="2257" b="true">
                <a:solidFill>
                  <a:srgbClr val="000000"/>
                </a:solidFill>
                <a:latin typeface="Canva Sans Bold"/>
                <a:ea typeface="Canva Sans Bold"/>
                <a:cs typeface="Canva Sans Bold"/>
                <a:sym typeface="Canva Sans Bold"/>
              </a:rPr>
              <a:t>(Las</a:t>
            </a:r>
            <a:r>
              <a:rPr lang="en-US" sz="2257" b="true">
                <a:solidFill>
                  <a:srgbClr val="000000"/>
                </a:solidFill>
                <a:latin typeface="Canva Sans Bold"/>
                <a:ea typeface="Canva Sans Bold"/>
                <a:cs typeface="Canva Sans Bold"/>
                <a:sym typeface="Canva Sans Bold"/>
              </a:rPr>
              <a:t>t </a:t>
            </a:r>
            <a:r>
              <a:rPr lang="en-US" sz="2257" b="true">
                <a:solidFill>
                  <a:srgbClr val="000000"/>
                </a:solidFill>
                <a:latin typeface="Canva Sans Bold"/>
                <a:ea typeface="Canva Sans Bold"/>
                <a:cs typeface="Canva Sans Bold"/>
                <a:sym typeface="Canva Sans Bold"/>
              </a:rPr>
              <a:t>Input First Output).</a:t>
            </a:r>
          </a:p>
          <a:p>
            <a:pPr algn="ctr">
              <a:lnSpc>
                <a:spcPts val="3159"/>
              </a:lnSpc>
            </a:pPr>
          </a:p>
          <a:p>
            <a:pPr algn="ctr" marL="0" indent="0" lvl="0">
              <a:lnSpc>
                <a:spcPts val="3159"/>
              </a:lnSpc>
              <a:spcBef>
                <a:spcPct val="0"/>
              </a:spcBef>
            </a:pPr>
            <a:r>
              <a:rPr lang="en-US" b="true" sz="2257">
                <a:solidFill>
                  <a:srgbClr val="000000"/>
                </a:solidFill>
                <a:latin typeface="Canva Sans Bold"/>
                <a:ea typeface="Canva Sans Bold"/>
                <a:cs typeface="Canva Sans Bold"/>
                <a:sym typeface="Canva Sans Bold"/>
              </a:rPr>
              <a:t>Представянето на тази структура може да се онагледи чрез пример с кутия в която се поставят книги. Последната книга ще “излезе” първа от кутията,а първата поставена ще”излезе” последна.</a:t>
            </a:r>
          </a:p>
        </p:txBody>
      </p:sp>
      <p:sp>
        <p:nvSpPr>
          <p:cNvPr name="TextBox 8" id="8"/>
          <p:cNvSpPr txBox="true"/>
          <p:nvPr/>
        </p:nvSpPr>
        <p:spPr>
          <a:xfrm rot="0">
            <a:off x="4009728" y="4933847"/>
            <a:ext cx="12593856" cy="4425985"/>
          </a:xfrm>
          <a:prstGeom prst="rect">
            <a:avLst/>
          </a:prstGeom>
        </p:spPr>
        <p:txBody>
          <a:bodyPr anchor="t" rtlCol="false" tIns="0" lIns="0" bIns="0" rIns="0">
            <a:spAutoFit/>
          </a:bodyPr>
          <a:lstStyle/>
          <a:p>
            <a:pPr algn="ctr">
              <a:lnSpc>
                <a:spcPts val="4503"/>
              </a:lnSpc>
              <a:spcBef>
                <a:spcPct val="0"/>
              </a:spcBef>
            </a:pPr>
            <a:r>
              <a:rPr lang="en-US" b="true" sz="3463">
                <a:solidFill>
                  <a:srgbClr val="000000"/>
                </a:solidFill>
                <a:latin typeface="Open Sauce Bold"/>
                <a:ea typeface="Open Sauce Bold"/>
                <a:cs typeface="Open Sauce Bold"/>
                <a:sym typeface="Open Sauce Bold"/>
              </a:rPr>
              <a:t>Основни методи:</a:t>
            </a:r>
          </a:p>
          <a:p>
            <a:pPr algn="ctr">
              <a:lnSpc>
                <a:spcPts val="3810"/>
              </a:lnSpc>
              <a:spcBef>
                <a:spcPct val="0"/>
              </a:spcBef>
            </a:pPr>
          </a:p>
          <a:p>
            <a:pPr algn="l" marL="632795" indent="-316398" lvl="1">
              <a:lnSpc>
                <a:spcPts val="3810"/>
              </a:lnSpc>
              <a:buFont typeface="Arial"/>
              <a:buChar char="•"/>
            </a:pPr>
            <a:r>
              <a:rPr lang="en-US" b="true" sz="2930">
                <a:solidFill>
                  <a:srgbClr val="000000"/>
                </a:solidFill>
                <a:latin typeface="Open Sauce Bold"/>
                <a:ea typeface="Open Sauce Bold"/>
                <a:cs typeface="Open Sauce Bold"/>
                <a:sym typeface="Open Sauce Bold"/>
              </a:rPr>
              <a:t>push</a:t>
            </a:r>
            <a:r>
              <a:rPr lang="en-US" sz="2930">
                <a:solidFill>
                  <a:srgbClr val="000000"/>
                </a:solidFill>
                <a:latin typeface="Open Sauce"/>
                <a:ea typeface="Open Sauce"/>
                <a:cs typeface="Open Sauce"/>
                <a:sym typeface="Open Sauce"/>
              </a:rPr>
              <a:t>(T) – добавя нов елемент на върха на стека</a:t>
            </a:r>
          </a:p>
          <a:p>
            <a:pPr algn="l" marL="632795" indent="-316398" lvl="1">
              <a:lnSpc>
                <a:spcPts val="3810"/>
              </a:lnSpc>
              <a:buFont typeface="Arial"/>
              <a:buChar char="•"/>
            </a:pPr>
            <a:r>
              <a:rPr lang="en-US" b="true" sz="2930">
                <a:solidFill>
                  <a:srgbClr val="000000"/>
                </a:solidFill>
                <a:latin typeface="Open Sauce Bold"/>
                <a:ea typeface="Open Sauce Bold"/>
                <a:cs typeface="Open Sauce Bold"/>
                <a:sym typeface="Open Sauce Bold"/>
              </a:rPr>
              <a:t>pop</a:t>
            </a:r>
            <a:r>
              <a:rPr lang="en-US" sz="2930">
                <a:solidFill>
                  <a:srgbClr val="000000"/>
                </a:solidFill>
                <a:latin typeface="Open Sauce"/>
                <a:ea typeface="Open Sauce"/>
                <a:cs typeface="Open Sauce"/>
                <a:sym typeface="Open Sauce"/>
              </a:rPr>
              <a:t>() – връща най-горния елемент и го премахва от стека</a:t>
            </a:r>
          </a:p>
          <a:p>
            <a:pPr algn="l" marL="632795" indent="-316398" lvl="1">
              <a:lnSpc>
                <a:spcPts val="3810"/>
              </a:lnSpc>
              <a:buFont typeface="Arial"/>
              <a:buChar char="•"/>
            </a:pPr>
            <a:r>
              <a:rPr lang="en-US" b="true" sz="2930">
                <a:solidFill>
                  <a:srgbClr val="000000"/>
                </a:solidFill>
                <a:latin typeface="Open Sauce Bold"/>
                <a:ea typeface="Open Sauce Bold"/>
                <a:cs typeface="Open Sauce Bold"/>
                <a:sym typeface="Open Sauce Bold"/>
              </a:rPr>
              <a:t>peek</a:t>
            </a:r>
            <a:r>
              <a:rPr lang="en-US" sz="2930">
                <a:solidFill>
                  <a:srgbClr val="000000"/>
                </a:solidFill>
                <a:latin typeface="Open Sauce"/>
                <a:ea typeface="Open Sauce"/>
                <a:cs typeface="Open Sauce"/>
                <a:sym typeface="Open Sauce"/>
              </a:rPr>
              <a:t>() – връща най-горния елемент без да го премахва</a:t>
            </a:r>
          </a:p>
          <a:p>
            <a:pPr algn="l" marL="632795" indent="-316398" lvl="1">
              <a:lnSpc>
                <a:spcPts val="3810"/>
              </a:lnSpc>
              <a:buFont typeface="Arial"/>
              <a:buChar char="•"/>
            </a:pPr>
            <a:r>
              <a:rPr lang="en-US" b="true" sz="2930">
                <a:solidFill>
                  <a:srgbClr val="000000"/>
                </a:solidFill>
                <a:latin typeface="Open Sauce Bold"/>
                <a:ea typeface="Open Sauce Bold"/>
                <a:cs typeface="Open Sauce Bold"/>
                <a:sym typeface="Open Sauce Bold"/>
              </a:rPr>
              <a:t>size</a:t>
            </a:r>
            <a:r>
              <a:rPr lang="en-US" sz="2930">
                <a:solidFill>
                  <a:srgbClr val="000000"/>
                </a:solidFill>
                <a:latin typeface="Open Sauce"/>
                <a:ea typeface="Open Sauce"/>
                <a:cs typeface="Open Sauce"/>
                <a:sym typeface="Open Sauce"/>
              </a:rPr>
              <a:t>()- връща броя на елементите в стека</a:t>
            </a:r>
          </a:p>
          <a:p>
            <a:pPr algn="l" marL="632795" indent="-316398" lvl="1">
              <a:lnSpc>
                <a:spcPts val="3810"/>
              </a:lnSpc>
              <a:buFont typeface="Arial"/>
              <a:buChar char="•"/>
            </a:pPr>
            <a:r>
              <a:rPr lang="en-US" b="true" sz="2930">
                <a:solidFill>
                  <a:srgbClr val="000000"/>
                </a:solidFill>
                <a:latin typeface="Open Sauce Bold"/>
                <a:ea typeface="Open Sauce Bold"/>
                <a:cs typeface="Open Sauce Bold"/>
                <a:sym typeface="Open Sauce Bold"/>
              </a:rPr>
              <a:t>contains</a:t>
            </a:r>
            <a:r>
              <a:rPr lang="en-US" sz="2930">
                <a:solidFill>
                  <a:srgbClr val="000000"/>
                </a:solidFill>
                <a:latin typeface="Open Sauce"/>
                <a:ea typeface="Open Sauce"/>
                <a:cs typeface="Open Sauce"/>
                <a:sym typeface="Open Sauce"/>
              </a:rPr>
              <a:t>(Т) -проверява дали даден елемент Т се съдържа в стека</a:t>
            </a:r>
          </a:p>
          <a:p>
            <a:pPr algn="l" marL="632795" indent="-316398" lvl="1">
              <a:lnSpc>
                <a:spcPts val="3810"/>
              </a:lnSpc>
              <a:buFont typeface="Arial"/>
              <a:buChar char="•"/>
            </a:pPr>
            <a:r>
              <a:rPr lang="en-US" b="true" sz="2930">
                <a:solidFill>
                  <a:srgbClr val="000000"/>
                </a:solidFill>
                <a:latin typeface="Open Sauce Bold"/>
                <a:ea typeface="Open Sauce Bold"/>
                <a:cs typeface="Open Sauce Bold"/>
                <a:sym typeface="Open Sauce Bold"/>
              </a:rPr>
              <a:t>toArray</a:t>
            </a:r>
            <a:r>
              <a:rPr lang="en-US" sz="2930">
                <a:solidFill>
                  <a:srgbClr val="000000"/>
                </a:solidFill>
                <a:latin typeface="Open Sauce"/>
                <a:ea typeface="Open Sauce"/>
                <a:cs typeface="Open Sauce"/>
                <a:sym typeface="Open Sauce"/>
              </a:rPr>
              <a:t>() – връща масив, с елементите на стека</a:t>
            </a:r>
          </a:p>
          <a:p>
            <a:pPr algn="l" marL="632795" indent="-316398" lvl="1">
              <a:lnSpc>
                <a:spcPts val="3810"/>
              </a:lnSpc>
              <a:buFont typeface="Arial"/>
              <a:buChar char="•"/>
            </a:pPr>
            <a:r>
              <a:rPr lang="en-US" b="true" sz="2930">
                <a:solidFill>
                  <a:srgbClr val="000000"/>
                </a:solidFill>
                <a:latin typeface="Open Sauce Bold"/>
                <a:ea typeface="Open Sauce Bold"/>
                <a:cs typeface="Open Sauce Bold"/>
                <a:sym typeface="Open Sauce Bold"/>
              </a:rPr>
              <a:t>clear</a:t>
            </a:r>
            <a:r>
              <a:rPr lang="en-US" sz="2930">
                <a:solidFill>
                  <a:srgbClr val="000000"/>
                </a:solidFill>
                <a:latin typeface="Open Sauce"/>
                <a:ea typeface="Open Sauce"/>
                <a:cs typeface="Open Sauce"/>
                <a:sym typeface="Open Sauce"/>
              </a:rPr>
              <a:t>() – изтрива всички елементи</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98767" y="0"/>
            <a:ext cx="1710961" cy="10674983"/>
            <a:chOff x="0" y="0"/>
            <a:chExt cx="450623" cy="2811518"/>
          </a:xfrm>
        </p:grpSpPr>
        <p:sp>
          <p:nvSpPr>
            <p:cNvPr name="Freeform 3" id="3"/>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4" id="4"/>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0" y="0"/>
            <a:ext cx="2753792" cy="10287000"/>
          </a:xfrm>
          <a:custGeom>
            <a:avLst/>
            <a:gdLst/>
            <a:ahLst/>
            <a:cxnLst/>
            <a:rect r="r" b="b" t="t" l="l"/>
            <a:pathLst>
              <a:path h="10287000" w="2753792">
                <a:moveTo>
                  <a:pt x="0" y="0"/>
                </a:moveTo>
                <a:lnTo>
                  <a:pt x="2753792" y="0"/>
                </a:lnTo>
                <a:lnTo>
                  <a:pt x="2753792" y="10287000"/>
                </a:lnTo>
                <a:lnTo>
                  <a:pt x="0" y="10287000"/>
                </a:lnTo>
                <a:lnTo>
                  <a:pt x="0" y="0"/>
                </a:lnTo>
                <a:close/>
              </a:path>
            </a:pathLst>
          </a:custGeom>
          <a:blipFill>
            <a:blip r:embed="rId2"/>
            <a:stretch>
              <a:fillRect l="-219111" t="0" r="-299617" b="0"/>
            </a:stretch>
          </a:blipFill>
        </p:spPr>
      </p:sp>
      <p:sp>
        <p:nvSpPr>
          <p:cNvPr name="TextBox 6" id="6"/>
          <p:cNvSpPr txBox="true"/>
          <p:nvPr/>
        </p:nvSpPr>
        <p:spPr>
          <a:xfrm rot="0">
            <a:off x="6799592" y="74326"/>
            <a:ext cx="9276210" cy="798493"/>
          </a:xfrm>
          <a:prstGeom prst="rect">
            <a:avLst/>
          </a:prstGeom>
        </p:spPr>
        <p:txBody>
          <a:bodyPr anchor="t" rtlCol="false" tIns="0" lIns="0" bIns="0" rIns="0">
            <a:spAutoFit/>
          </a:bodyPr>
          <a:lstStyle/>
          <a:p>
            <a:pPr algn="ctr" marL="0" indent="0" lvl="0">
              <a:lnSpc>
                <a:spcPts val="6421"/>
              </a:lnSpc>
              <a:spcBef>
                <a:spcPct val="0"/>
              </a:spcBef>
            </a:pPr>
            <a:r>
              <a:rPr lang="en-US" sz="4653" spc="162">
                <a:solidFill>
                  <a:srgbClr val="010101"/>
                </a:solidFill>
                <a:latin typeface="Archivo Black"/>
                <a:ea typeface="Archivo Black"/>
                <a:cs typeface="Archivo Black"/>
                <a:sym typeface="Archivo Black"/>
              </a:rPr>
              <a:t>СТЕК</a:t>
            </a:r>
          </a:p>
        </p:txBody>
      </p:sp>
      <p:sp>
        <p:nvSpPr>
          <p:cNvPr name="TextBox 7" id="7"/>
          <p:cNvSpPr txBox="true"/>
          <p:nvPr/>
        </p:nvSpPr>
        <p:spPr>
          <a:xfrm rot="0">
            <a:off x="3762038" y="1241331"/>
            <a:ext cx="1561089" cy="380843"/>
          </a:xfrm>
          <a:prstGeom prst="rect">
            <a:avLst/>
          </a:prstGeom>
        </p:spPr>
        <p:txBody>
          <a:bodyPr anchor="t" rtlCol="false" tIns="0" lIns="0" bIns="0" rIns="0">
            <a:spAutoFit/>
          </a:bodyPr>
          <a:lstStyle/>
          <a:p>
            <a:pPr algn="l" marL="0" indent="0" lvl="0">
              <a:lnSpc>
                <a:spcPts val="3159"/>
              </a:lnSpc>
              <a:spcBef>
                <a:spcPct val="0"/>
              </a:spcBef>
            </a:pPr>
            <a:r>
              <a:rPr lang="en-US" b="true" sz="2257">
                <a:solidFill>
                  <a:srgbClr val="000000"/>
                </a:solidFill>
                <a:latin typeface="Canva Sans Bold"/>
                <a:ea typeface="Canva Sans Bold"/>
                <a:cs typeface="Canva Sans Bold"/>
                <a:sym typeface="Canva Sans Bold"/>
              </a:rPr>
              <a:t>Пример:</a:t>
            </a:r>
          </a:p>
        </p:txBody>
      </p:sp>
      <p:sp>
        <p:nvSpPr>
          <p:cNvPr name="TextBox 8" id="8"/>
          <p:cNvSpPr txBox="true"/>
          <p:nvPr/>
        </p:nvSpPr>
        <p:spPr>
          <a:xfrm rot="0">
            <a:off x="4945857" y="7553433"/>
            <a:ext cx="8186205" cy="474409"/>
          </a:xfrm>
          <a:prstGeom prst="rect">
            <a:avLst/>
          </a:prstGeom>
        </p:spPr>
        <p:txBody>
          <a:bodyPr anchor="t" rtlCol="false" tIns="0" lIns="0" bIns="0" rIns="0">
            <a:spAutoFit/>
          </a:bodyPr>
          <a:lstStyle/>
          <a:p>
            <a:pPr algn="l">
              <a:lnSpc>
                <a:spcPts val="3868"/>
              </a:lnSpc>
            </a:pPr>
            <a:r>
              <a:rPr lang="en-US" b="true" sz="2975">
                <a:solidFill>
                  <a:srgbClr val="000000"/>
                </a:solidFill>
                <a:latin typeface="Open Sauce Bold"/>
                <a:ea typeface="Open Sauce Bold"/>
                <a:cs typeface="Open Sauce Bold"/>
                <a:sym typeface="Open Sauce Bold"/>
              </a:rPr>
              <a:t>Р</a:t>
            </a:r>
            <a:r>
              <a:rPr lang="en-US" b="true" sz="2975">
                <a:solidFill>
                  <a:srgbClr val="000000"/>
                </a:solidFill>
                <a:latin typeface="Open Sauce Bold"/>
                <a:ea typeface="Open Sauce Bold"/>
                <a:cs typeface="Open Sauce Bold"/>
                <a:sym typeface="Open Sauce Bold"/>
              </a:rPr>
              <a:t>езу</a:t>
            </a:r>
            <a:r>
              <a:rPr lang="en-US" b="true" sz="2975">
                <a:solidFill>
                  <a:srgbClr val="000000"/>
                </a:solidFill>
                <a:latin typeface="Open Sauce Bold"/>
                <a:ea typeface="Open Sauce Bold"/>
                <a:cs typeface="Open Sauce Bold"/>
                <a:sym typeface="Open Sauce Bold"/>
              </a:rPr>
              <a:t>лтатът от дадения код ще бъде: Audi</a:t>
            </a:r>
          </a:p>
        </p:txBody>
      </p:sp>
      <p:sp>
        <p:nvSpPr>
          <p:cNvPr name="TextBox 9" id="9"/>
          <p:cNvSpPr txBox="true"/>
          <p:nvPr/>
        </p:nvSpPr>
        <p:spPr>
          <a:xfrm rot="0">
            <a:off x="5743058" y="1584074"/>
            <a:ext cx="7389003" cy="5328138"/>
          </a:xfrm>
          <a:prstGeom prst="rect">
            <a:avLst/>
          </a:prstGeom>
        </p:spPr>
        <p:txBody>
          <a:bodyPr anchor="t" rtlCol="false" tIns="0" lIns="0" bIns="0" rIns="0">
            <a:spAutoFit/>
          </a:bodyPr>
          <a:lstStyle/>
          <a:p>
            <a:pPr algn="l">
              <a:lnSpc>
                <a:spcPts val="3827"/>
              </a:lnSpc>
              <a:spcBef>
                <a:spcPct val="0"/>
              </a:spcBef>
            </a:pPr>
            <a:r>
              <a:rPr lang="en-US" b="true" sz="2943">
                <a:solidFill>
                  <a:srgbClr val="000000"/>
                </a:solidFill>
                <a:latin typeface="Open Sauce Bold"/>
                <a:ea typeface="Open Sauce Bold"/>
                <a:cs typeface="Open Sauce Bold"/>
                <a:sym typeface="Open Sauce Bold"/>
              </a:rPr>
              <a:t>public static</a:t>
            </a:r>
            <a:r>
              <a:rPr lang="en-US" sz="2943">
                <a:solidFill>
                  <a:srgbClr val="000000"/>
                </a:solidFill>
                <a:latin typeface="Open Sauce"/>
                <a:ea typeface="Open Sauce"/>
                <a:cs typeface="Open Sauce"/>
                <a:sym typeface="Open Sauce"/>
              </a:rPr>
              <a:t> </a:t>
            </a:r>
            <a:r>
              <a:rPr lang="en-US" b="true" sz="2943">
                <a:solidFill>
                  <a:srgbClr val="000000"/>
                </a:solidFill>
                <a:latin typeface="Open Sauce Bold"/>
                <a:ea typeface="Open Sauce Bold"/>
                <a:cs typeface="Open Sauce Bold"/>
                <a:sym typeface="Open Sauce Bold"/>
              </a:rPr>
              <a:t>void </a:t>
            </a:r>
            <a:r>
              <a:rPr lang="en-US" sz="2943">
                <a:solidFill>
                  <a:srgbClr val="000000"/>
                </a:solidFill>
                <a:latin typeface="Open Sauce"/>
                <a:ea typeface="Open Sauce"/>
                <a:cs typeface="Open Sauce"/>
                <a:sym typeface="Open Sauce"/>
              </a:rPr>
              <a:t>main(</a:t>
            </a:r>
            <a:r>
              <a:rPr lang="en-US" b="true" sz="2943">
                <a:solidFill>
                  <a:srgbClr val="000000"/>
                </a:solidFill>
                <a:latin typeface="Open Sauce Bold"/>
                <a:ea typeface="Open Sauce Bold"/>
                <a:cs typeface="Open Sauce Bold"/>
                <a:sym typeface="Open Sauce Bold"/>
              </a:rPr>
              <a:t>String</a:t>
            </a:r>
            <a:r>
              <a:rPr lang="en-US" sz="2943">
                <a:solidFill>
                  <a:srgbClr val="000000"/>
                </a:solidFill>
                <a:latin typeface="Open Sauce"/>
                <a:ea typeface="Open Sauce"/>
                <a:cs typeface="Open Sauce"/>
                <a:sym typeface="Open Sauce"/>
              </a:rPr>
              <a:t>[] args)</a:t>
            </a:r>
            <a:r>
              <a:rPr lang="en-US" b="true" sz="2943">
                <a:solidFill>
                  <a:srgbClr val="000000"/>
                </a:solidFill>
                <a:latin typeface="Open Sauce Bold"/>
                <a:ea typeface="Open Sauce Bold"/>
                <a:cs typeface="Open Sauce Bold"/>
                <a:sym typeface="Open Sauce Bold"/>
              </a:rPr>
              <a:t> {</a:t>
            </a:r>
          </a:p>
          <a:p>
            <a:pPr algn="l">
              <a:lnSpc>
                <a:spcPts val="3827"/>
              </a:lnSpc>
              <a:spcBef>
                <a:spcPct val="0"/>
              </a:spcBef>
            </a:pPr>
            <a:r>
              <a:rPr lang="en-US" sz="2943">
                <a:solidFill>
                  <a:srgbClr val="000000"/>
                </a:solidFill>
                <a:latin typeface="Open Sauce"/>
                <a:ea typeface="Open Sauce"/>
                <a:cs typeface="Open Sauce"/>
                <a:sym typeface="Open Sauce"/>
              </a:rPr>
              <a:t>        </a:t>
            </a:r>
            <a:r>
              <a:rPr lang="en-US" b="true" sz="2943">
                <a:solidFill>
                  <a:srgbClr val="00BF63"/>
                </a:solidFill>
                <a:latin typeface="Open Sauce Bold"/>
                <a:ea typeface="Open Sauce Bold"/>
                <a:cs typeface="Open Sauce Bold"/>
                <a:sym typeface="Open Sauce Bold"/>
              </a:rPr>
              <a:t>// create a stack</a:t>
            </a:r>
          </a:p>
          <a:p>
            <a:pPr algn="l">
              <a:lnSpc>
                <a:spcPts val="3827"/>
              </a:lnSpc>
              <a:spcBef>
                <a:spcPct val="0"/>
              </a:spcBef>
            </a:pPr>
            <a:r>
              <a:rPr lang="en-US" sz="2943">
                <a:solidFill>
                  <a:srgbClr val="000000"/>
                </a:solidFill>
                <a:latin typeface="Open Sauce"/>
                <a:ea typeface="Open Sauce"/>
                <a:cs typeface="Open Sauce"/>
                <a:sym typeface="Open Sauce"/>
              </a:rPr>
              <a:t>        </a:t>
            </a:r>
            <a:r>
              <a:rPr lang="en-US" b="true" sz="2943">
                <a:solidFill>
                  <a:srgbClr val="000000"/>
                </a:solidFill>
                <a:latin typeface="Open Sauce Bold"/>
                <a:ea typeface="Open Sauce Bold"/>
                <a:cs typeface="Open Sauce Bold"/>
                <a:sym typeface="Open Sauce Bold"/>
              </a:rPr>
              <a:t>Stack </a:t>
            </a:r>
            <a:r>
              <a:rPr lang="en-US" sz="2943">
                <a:solidFill>
                  <a:srgbClr val="000000"/>
                </a:solidFill>
                <a:latin typeface="Open Sauce"/>
                <a:ea typeface="Open Sauce"/>
                <a:cs typeface="Open Sauce"/>
                <a:sym typeface="Open Sauce"/>
              </a:rPr>
              <a:t>cars=new </a:t>
            </a:r>
            <a:r>
              <a:rPr lang="en-US" b="true" sz="2943">
                <a:solidFill>
                  <a:srgbClr val="000000"/>
                </a:solidFill>
                <a:latin typeface="Open Sauce Bold"/>
                <a:ea typeface="Open Sauce Bold"/>
                <a:cs typeface="Open Sauce Bold"/>
                <a:sym typeface="Open Sauce Bold"/>
              </a:rPr>
              <a:t>Stack</a:t>
            </a:r>
            <a:r>
              <a:rPr lang="en-US" sz="2943">
                <a:solidFill>
                  <a:srgbClr val="000000"/>
                </a:solidFill>
                <a:latin typeface="Open Sauce"/>
                <a:ea typeface="Open Sauce"/>
                <a:cs typeface="Open Sauce"/>
                <a:sym typeface="Open Sauce"/>
              </a:rPr>
              <a:t>();</a:t>
            </a:r>
          </a:p>
          <a:p>
            <a:pPr algn="l">
              <a:lnSpc>
                <a:spcPts val="3827"/>
              </a:lnSpc>
              <a:spcBef>
                <a:spcPct val="0"/>
              </a:spcBef>
            </a:pPr>
            <a:r>
              <a:rPr lang="en-US" sz="2943">
                <a:solidFill>
                  <a:srgbClr val="000000"/>
                </a:solidFill>
                <a:latin typeface="Open Sauce"/>
                <a:ea typeface="Open Sauce"/>
                <a:cs typeface="Open Sauce"/>
                <a:sym typeface="Open Sauce"/>
              </a:rPr>
              <a:t>        cars.</a:t>
            </a:r>
            <a:r>
              <a:rPr lang="en-US" b="true" sz="2943">
                <a:solidFill>
                  <a:srgbClr val="000000"/>
                </a:solidFill>
                <a:latin typeface="Open Sauce Bold"/>
                <a:ea typeface="Open Sauce Bold"/>
                <a:cs typeface="Open Sauce Bold"/>
                <a:sym typeface="Open Sauce Bold"/>
              </a:rPr>
              <a:t>push</a:t>
            </a:r>
            <a:r>
              <a:rPr lang="en-US" sz="2943">
                <a:solidFill>
                  <a:srgbClr val="000000"/>
                </a:solidFill>
                <a:latin typeface="Open Sauce"/>
                <a:ea typeface="Open Sauce"/>
                <a:cs typeface="Open Sauce"/>
                <a:sym typeface="Open Sauce"/>
              </a:rPr>
              <a:t>(</a:t>
            </a:r>
            <a:r>
              <a:rPr lang="en-US" b="true" sz="2943">
                <a:solidFill>
                  <a:srgbClr val="000000"/>
                </a:solidFill>
                <a:latin typeface="Open Sauce Bold"/>
                <a:ea typeface="Open Sauce Bold"/>
                <a:cs typeface="Open Sauce Bold"/>
                <a:sym typeface="Open Sauce Bold"/>
              </a:rPr>
              <a:t>"Honda"</a:t>
            </a:r>
            <a:r>
              <a:rPr lang="en-US" sz="2943">
                <a:solidFill>
                  <a:srgbClr val="000000"/>
                </a:solidFill>
                <a:latin typeface="Open Sauce"/>
                <a:ea typeface="Open Sauce"/>
                <a:cs typeface="Open Sauce"/>
                <a:sym typeface="Open Sauce"/>
              </a:rPr>
              <a:t>);</a:t>
            </a:r>
          </a:p>
          <a:p>
            <a:pPr algn="l">
              <a:lnSpc>
                <a:spcPts val="3827"/>
              </a:lnSpc>
              <a:spcBef>
                <a:spcPct val="0"/>
              </a:spcBef>
            </a:pPr>
            <a:r>
              <a:rPr lang="en-US" sz="2943">
                <a:solidFill>
                  <a:srgbClr val="000000"/>
                </a:solidFill>
                <a:latin typeface="Open Sauce"/>
                <a:ea typeface="Open Sauce"/>
                <a:cs typeface="Open Sauce"/>
                <a:sym typeface="Open Sauce"/>
              </a:rPr>
              <a:t>        cars.</a:t>
            </a:r>
            <a:r>
              <a:rPr lang="en-US" b="true" sz="2943">
                <a:solidFill>
                  <a:srgbClr val="000000"/>
                </a:solidFill>
                <a:latin typeface="Open Sauce Bold"/>
                <a:ea typeface="Open Sauce Bold"/>
                <a:cs typeface="Open Sauce Bold"/>
                <a:sym typeface="Open Sauce Bold"/>
              </a:rPr>
              <a:t>push</a:t>
            </a:r>
            <a:r>
              <a:rPr lang="en-US" sz="2943">
                <a:solidFill>
                  <a:srgbClr val="000000"/>
                </a:solidFill>
                <a:latin typeface="Open Sauce"/>
                <a:ea typeface="Open Sauce"/>
                <a:cs typeface="Open Sauce"/>
                <a:sym typeface="Open Sauce"/>
              </a:rPr>
              <a:t>(</a:t>
            </a:r>
            <a:r>
              <a:rPr lang="en-US" b="true" sz="2943">
                <a:solidFill>
                  <a:srgbClr val="000000"/>
                </a:solidFill>
                <a:latin typeface="Open Sauce Bold"/>
                <a:ea typeface="Open Sauce Bold"/>
                <a:cs typeface="Open Sauce Bold"/>
                <a:sym typeface="Open Sauce Bold"/>
              </a:rPr>
              <a:t>"Opel")</a:t>
            </a:r>
            <a:r>
              <a:rPr lang="en-US" sz="2943">
                <a:solidFill>
                  <a:srgbClr val="000000"/>
                </a:solidFill>
                <a:latin typeface="Open Sauce"/>
                <a:ea typeface="Open Sauce"/>
                <a:cs typeface="Open Sauce"/>
                <a:sym typeface="Open Sauce"/>
              </a:rPr>
              <a:t>;</a:t>
            </a:r>
          </a:p>
          <a:p>
            <a:pPr algn="l">
              <a:lnSpc>
                <a:spcPts val="3827"/>
              </a:lnSpc>
              <a:spcBef>
                <a:spcPct val="0"/>
              </a:spcBef>
            </a:pPr>
            <a:r>
              <a:rPr lang="en-US" sz="2943">
                <a:solidFill>
                  <a:srgbClr val="000000"/>
                </a:solidFill>
                <a:latin typeface="Open Sauce"/>
                <a:ea typeface="Open Sauce"/>
                <a:cs typeface="Open Sauce"/>
                <a:sym typeface="Open Sauce"/>
              </a:rPr>
              <a:t>        cars.</a:t>
            </a:r>
            <a:r>
              <a:rPr lang="en-US" b="true" sz="2943">
                <a:solidFill>
                  <a:srgbClr val="000000"/>
                </a:solidFill>
                <a:latin typeface="Open Sauce Bold"/>
                <a:ea typeface="Open Sauce Bold"/>
                <a:cs typeface="Open Sauce Bold"/>
                <a:sym typeface="Open Sauce Bold"/>
              </a:rPr>
              <a:t>push</a:t>
            </a:r>
            <a:r>
              <a:rPr lang="en-US" sz="2943">
                <a:solidFill>
                  <a:srgbClr val="000000"/>
                </a:solidFill>
                <a:latin typeface="Open Sauce"/>
                <a:ea typeface="Open Sauce"/>
                <a:cs typeface="Open Sauce"/>
                <a:sym typeface="Open Sauce"/>
              </a:rPr>
              <a:t>(</a:t>
            </a:r>
            <a:r>
              <a:rPr lang="en-US" b="true" sz="2943">
                <a:solidFill>
                  <a:srgbClr val="000000"/>
                </a:solidFill>
                <a:latin typeface="Open Sauce Bold"/>
                <a:ea typeface="Open Sauce Bold"/>
                <a:cs typeface="Open Sauce Bold"/>
                <a:sym typeface="Open Sauce Bold"/>
              </a:rPr>
              <a:t>"Mazda"</a:t>
            </a:r>
            <a:r>
              <a:rPr lang="en-US" sz="2943">
                <a:solidFill>
                  <a:srgbClr val="000000"/>
                </a:solidFill>
                <a:latin typeface="Open Sauce"/>
                <a:ea typeface="Open Sauce"/>
                <a:cs typeface="Open Sauce"/>
                <a:sym typeface="Open Sauce"/>
              </a:rPr>
              <a:t>);</a:t>
            </a:r>
          </a:p>
          <a:p>
            <a:pPr algn="l">
              <a:lnSpc>
                <a:spcPts val="3827"/>
              </a:lnSpc>
              <a:spcBef>
                <a:spcPct val="0"/>
              </a:spcBef>
            </a:pPr>
            <a:r>
              <a:rPr lang="en-US" sz="2943">
                <a:solidFill>
                  <a:srgbClr val="000000"/>
                </a:solidFill>
                <a:latin typeface="Open Sauce"/>
                <a:ea typeface="Open Sauce"/>
                <a:cs typeface="Open Sauce"/>
                <a:sym typeface="Open Sauce"/>
              </a:rPr>
              <a:t>        cars.</a:t>
            </a:r>
            <a:r>
              <a:rPr lang="en-US" b="true" sz="2943">
                <a:solidFill>
                  <a:srgbClr val="000000"/>
                </a:solidFill>
                <a:latin typeface="Open Sauce Bold"/>
                <a:ea typeface="Open Sauce Bold"/>
                <a:cs typeface="Open Sauce Bold"/>
                <a:sym typeface="Open Sauce Bold"/>
              </a:rPr>
              <a:t>push</a:t>
            </a:r>
            <a:r>
              <a:rPr lang="en-US" sz="2943">
                <a:solidFill>
                  <a:srgbClr val="000000"/>
                </a:solidFill>
                <a:latin typeface="Open Sauce"/>
                <a:ea typeface="Open Sauce"/>
                <a:cs typeface="Open Sauce"/>
                <a:sym typeface="Open Sauce"/>
              </a:rPr>
              <a:t>(</a:t>
            </a:r>
            <a:r>
              <a:rPr lang="en-US" b="true" sz="2943">
                <a:solidFill>
                  <a:srgbClr val="000000"/>
                </a:solidFill>
                <a:latin typeface="Open Sauce Bold"/>
                <a:ea typeface="Open Sauce Bold"/>
                <a:cs typeface="Open Sauce Bold"/>
                <a:sym typeface="Open Sauce Bold"/>
              </a:rPr>
              <a:t>"Audi"</a:t>
            </a:r>
            <a:r>
              <a:rPr lang="en-US" sz="2943">
                <a:solidFill>
                  <a:srgbClr val="000000"/>
                </a:solidFill>
                <a:latin typeface="Open Sauce"/>
                <a:ea typeface="Open Sauce"/>
                <a:cs typeface="Open Sauce"/>
                <a:sym typeface="Open Sauce"/>
              </a:rPr>
              <a:t>);</a:t>
            </a:r>
          </a:p>
          <a:p>
            <a:pPr algn="l">
              <a:lnSpc>
                <a:spcPts val="3827"/>
              </a:lnSpc>
              <a:spcBef>
                <a:spcPct val="0"/>
              </a:spcBef>
            </a:pPr>
            <a:r>
              <a:rPr lang="en-US" sz="2943">
                <a:solidFill>
                  <a:srgbClr val="000000"/>
                </a:solidFill>
                <a:latin typeface="Open Sauce"/>
                <a:ea typeface="Open Sauce"/>
                <a:cs typeface="Open Sauce"/>
                <a:sym typeface="Open Sauce"/>
              </a:rPr>
              <a:t>  </a:t>
            </a:r>
          </a:p>
          <a:p>
            <a:pPr algn="l">
              <a:lnSpc>
                <a:spcPts val="3827"/>
              </a:lnSpc>
              <a:spcBef>
                <a:spcPct val="0"/>
              </a:spcBef>
            </a:pPr>
            <a:r>
              <a:rPr lang="en-US" sz="2943">
                <a:solidFill>
                  <a:srgbClr val="000000"/>
                </a:solidFill>
                <a:latin typeface="Open Sauce"/>
                <a:ea typeface="Open Sauce"/>
                <a:cs typeface="Open Sauce"/>
                <a:sym typeface="Open Sauce"/>
              </a:rPr>
              <a:t>        System.out.println(cars.</a:t>
            </a:r>
            <a:r>
              <a:rPr lang="en-US" b="true" sz="2943">
                <a:solidFill>
                  <a:srgbClr val="000000"/>
                </a:solidFill>
                <a:latin typeface="Open Sauce Bold"/>
                <a:ea typeface="Open Sauce Bold"/>
                <a:cs typeface="Open Sauce Bold"/>
                <a:sym typeface="Open Sauce Bold"/>
              </a:rPr>
              <a:t>peek</a:t>
            </a:r>
            <a:r>
              <a:rPr lang="en-US" sz="2943">
                <a:solidFill>
                  <a:srgbClr val="000000"/>
                </a:solidFill>
                <a:latin typeface="Open Sauce"/>
                <a:ea typeface="Open Sauce"/>
                <a:cs typeface="Open Sauce"/>
                <a:sym typeface="Open Sauce"/>
              </a:rPr>
              <a:t>());</a:t>
            </a:r>
          </a:p>
          <a:p>
            <a:pPr algn="l">
              <a:lnSpc>
                <a:spcPts val="3827"/>
              </a:lnSpc>
              <a:spcBef>
                <a:spcPct val="0"/>
              </a:spcBef>
            </a:pPr>
            <a:r>
              <a:rPr lang="en-US" sz="2943">
                <a:solidFill>
                  <a:srgbClr val="000000"/>
                </a:solidFill>
                <a:latin typeface="Open Sauce"/>
                <a:ea typeface="Open Sauce"/>
                <a:cs typeface="Open Sauce"/>
                <a:sym typeface="Open Sauce"/>
              </a:rPr>
              <a:t>   </a:t>
            </a:r>
          </a:p>
          <a:p>
            <a:pPr algn="l">
              <a:lnSpc>
                <a:spcPts val="3827"/>
              </a:lnSpc>
              <a:spcBef>
                <a:spcPct val="0"/>
              </a:spcBef>
            </a:pPr>
            <a:r>
              <a:rPr lang="en-US" sz="2943">
                <a:solidFill>
                  <a:srgbClr val="000000"/>
                </a:solidFill>
                <a:latin typeface="Open Sauce"/>
                <a:ea typeface="Open Sauce"/>
                <a:cs typeface="Open Sauce"/>
                <a:sym typeface="Open Sauce"/>
              </a:rPr>
              <a:t> </a:t>
            </a:r>
            <a:r>
              <a:rPr lang="en-US" b="true" sz="2943">
                <a:solidFill>
                  <a:srgbClr val="000000"/>
                </a:solidFill>
                <a:latin typeface="Open Sauce Bold"/>
                <a:ea typeface="Open Sauce Bold"/>
                <a:cs typeface="Open Sauce Bold"/>
                <a:sym typeface="Open Sauce Bold"/>
              </a:rPr>
              <a: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2696045" y="-139879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42918" y="0"/>
            <a:ext cx="3742632" cy="10287000"/>
            <a:chOff x="0" y="0"/>
            <a:chExt cx="3742632" cy="10287000"/>
          </a:xfrm>
        </p:grpSpPr>
        <p:sp>
          <p:nvSpPr>
            <p:cNvPr name="Freeform 6" id="6"/>
            <p:cNvSpPr/>
            <p:nvPr/>
          </p:nvSpPr>
          <p:spPr>
            <a:xfrm flipH="false" flipV="false" rot="0">
              <a:off x="0" y="0"/>
              <a:ext cx="3742632" cy="10287000"/>
            </a:xfrm>
            <a:custGeom>
              <a:avLst/>
              <a:gdLst/>
              <a:ahLst/>
              <a:cxnLst/>
              <a:rect r="r" b="b" t="t" l="l"/>
              <a:pathLst>
                <a:path h="10287000" w="3742632">
                  <a:moveTo>
                    <a:pt x="3742632" y="762"/>
                  </a:moveTo>
                  <a:cubicBezTo>
                    <a:pt x="3740860" y="20447"/>
                    <a:pt x="3739255" y="40132"/>
                    <a:pt x="3737317" y="59690"/>
                  </a:cubicBezTo>
                  <a:cubicBezTo>
                    <a:pt x="3695741" y="485521"/>
                    <a:pt x="3654110" y="911225"/>
                    <a:pt x="3612533" y="1337056"/>
                  </a:cubicBezTo>
                  <a:cubicBezTo>
                    <a:pt x="3551083" y="1966722"/>
                    <a:pt x="3489798" y="2596388"/>
                    <a:pt x="3428292" y="3225927"/>
                  </a:cubicBezTo>
                  <a:cubicBezTo>
                    <a:pt x="3352724" y="3999103"/>
                    <a:pt x="3276934" y="4772152"/>
                    <a:pt x="3201366" y="5545328"/>
                  </a:cubicBezTo>
                  <a:cubicBezTo>
                    <a:pt x="3136262" y="6211443"/>
                    <a:pt x="3071268" y="6877558"/>
                    <a:pt x="3006219" y="7543800"/>
                  </a:cubicBezTo>
                  <a:cubicBezTo>
                    <a:pt x="2949086" y="8129016"/>
                    <a:pt x="2892064" y="8714105"/>
                    <a:pt x="2834821" y="9299194"/>
                  </a:cubicBezTo>
                  <a:cubicBezTo>
                    <a:pt x="2802656" y="9628251"/>
                    <a:pt x="2770214" y="9957181"/>
                    <a:pt x="2737883" y="10286238"/>
                  </a:cubicBezTo>
                  <a:cubicBezTo>
                    <a:pt x="1830570" y="10286238"/>
                    <a:pt x="923312" y="10286111"/>
                    <a:pt x="16055" y="10287000"/>
                  </a:cubicBezTo>
                  <a:cubicBezTo>
                    <a:pt x="2934" y="10287000"/>
                    <a:pt x="0" y="10280269"/>
                    <a:pt x="0" y="10250043"/>
                  </a:cubicBezTo>
                  <a:cubicBezTo>
                    <a:pt x="332" y="6845681"/>
                    <a:pt x="332" y="3441319"/>
                    <a:pt x="0" y="36957"/>
                  </a:cubicBezTo>
                  <a:cubicBezTo>
                    <a:pt x="0" y="6731"/>
                    <a:pt x="2934" y="0"/>
                    <a:pt x="16055" y="0"/>
                  </a:cubicBezTo>
                  <a:cubicBezTo>
                    <a:pt x="1258247" y="762"/>
                    <a:pt x="2500440" y="762"/>
                    <a:pt x="3742632" y="762"/>
                  </a:cubicBezTo>
                  <a:close/>
                </a:path>
              </a:pathLst>
            </a:custGeom>
            <a:blipFill>
              <a:blip r:embed="rId2"/>
              <a:stretch>
                <a:fillRect l="-156080" t="0" r="-156080" b="0"/>
              </a:stretch>
            </a:blipFill>
          </p:spPr>
        </p:sp>
      </p:grpSp>
      <p:sp>
        <p:nvSpPr>
          <p:cNvPr name="TextBox 7" id="7"/>
          <p:cNvSpPr txBox="true"/>
          <p:nvPr/>
        </p:nvSpPr>
        <p:spPr>
          <a:xfrm rot="0">
            <a:off x="6908463" y="197878"/>
            <a:ext cx="8419288" cy="830822"/>
          </a:xfrm>
          <a:prstGeom prst="rect">
            <a:avLst/>
          </a:prstGeom>
        </p:spPr>
        <p:txBody>
          <a:bodyPr anchor="t" rtlCol="false" tIns="0" lIns="0" bIns="0" rIns="0">
            <a:spAutoFit/>
          </a:bodyPr>
          <a:lstStyle/>
          <a:p>
            <a:pPr algn="ctr" marL="0" indent="0" lvl="0">
              <a:lnSpc>
                <a:spcPts val="6770"/>
              </a:lnSpc>
              <a:spcBef>
                <a:spcPct val="0"/>
              </a:spcBef>
            </a:pPr>
            <a:r>
              <a:rPr lang="en-US" sz="4906" spc="171">
                <a:solidFill>
                  <a:srgbClr val="010101"/>
                </a:solidFill>
                <a:latin typeface="Archivo Black"/>
                <a:ea typeface="Archivo Black"/>
                <a:cs typeface="Archivo Black"/>
                <a:sym typeface="Archivo Black"/>
              </a:rPr>
              <a:t>ОПАШКА</a:t>
            </a:r>
          </a:p>
        </p:txBody>
      </p:sp>
      <p:sp>
        <p:nvSpPr>
          <p:cNvPr name="TextBox 8" id="8"/>
          <p:cNvSpPr txBox="true"/>
          <p:nvPr/>
        </p:nvSpPr>
        <p:spPr>
          <a:xfrm rot="0">
            <a:off x="4919258" y="1325995"/>
            <a:ext cx="11830254" cy="1943658"/>
          </a:xfrm>
          <a:prstGeom prst="rect">
            <a:avLst/>
          </a:prstGeom>
        </p:spPr>
        <p:txBody>
          <a:bodyPr anchor="t" rtlCol="false" tIns="0" lIns="0" bIns="0" rIns="0">
            <a:spAutoFit/>
          </a:bodyPr>
          <a:lstStyle/>
          <a:p>
            <a:pPr algn="ctr">
              <a:lnSpc>
                <a:spcPts val="3107"/>
              </a:lnSpc>
            </a:pPr>
            <a:r>
              <a:rPr lang="en-US" sz="2219" b="true">
                <a:solidFill>
                  <a:srgbClr val="000000"/>
                </a:solidFill>
                <a:latin typeface="Canva Sans Bold"/>
                <a:ea typeface="Canva Sans Bold"/>
                <a:cs typeface="Canva Sans Bold"/>
                <a:sym typeface="Canva Sans Bold"/>
              </a:rPr>
              <a:t>Опашката също като стека е абстрактна структура с различни реализации. При нея елементите се редят на опашка – първи влязъл, първи излязъл-FIFO(First Input First Output)</a:t>
            </a:r>
          </a:p>
          <a:p>
            <a:pPr algn="ctr">
              <a:lnSpc>
                <a:spcPts val="3107"/>
              </a:lnSpc>
            </a:pPr>
          </a:p>
          <a:p>
            <a:pPr algn="ctr" marL="0" indent="0" lvl="0">
              <a:lnSpc>
                <a:spcPts val="3107"/>
              </a:lnSpc>
              <a:spcBef>
                <a:spcPct val="0"/>
              </a:spcBef>
            </a:pPr>
            <a:r>
              <a:rPr lang="en-US" b="true" sz="2219">
                <a:solidFill>
                  <a:srgbClr val="000000"/>
                </a:solidFill>
                <a:latin typeface="Canva Sans Bold"/>
                <a:ea typeface="Canva Sans Bold"/>
                <a:cs typeface="Canva Sans Bold"/>
                <a:sym typeface="Canva Sans Bold"/>
              </a:rPr>
              <a:t>В Java опашката се реализира чрез интерфейса Queue.</a:t>
            </a:r>
          </a:p>
        </p:txBody>
      </p:sp>
      <p:sp>
        <p:nvSpPr>
          <p:cNvPr name="TextBox 9" id="9"/>
          <p:cNvSpPr txBox="true"/>
          <p:nvPr/>
        </p:nvSpPr>
        <p:spPr>
          <a:xfrm rot="0">
            <a:off x="4155606" y="4527041"/>
            <a:ext cx="13357557" cy="3337436"/>
          </a:xfrm>
          <a:prstGeom prst="rect">
            <a:avLst/>
          </a:prstGeom>
        </p:spPr>
        <p:txBody>
          <a:bodyPr anchor="t" rtlCol="false" tIns="0" lIns="0" bIns="0" rIns="0">
            <a:spAutoFit/>
          </a:bodyPr>
          <a:lstStyle/>
          <a:p>
            <a:pPr algn="ctr">
              <a:lnSpc>
                <a:spcPts val="3776"/>
              </a:lnSpc>
              <a:spcBef>
                <a:spcPct val="0"/>
              </a:spcBef>
            </a:pPr>
            <a:r>
              <a:rPr lang="en-US" b="true" sz="2905">
                <a:solidFill>
                  <a:srgbClr val="000000"/>
                </a:solidFill>
                <a:latin typeface="Open Sauce Bold"/>
                <a:ea typeface="Open Sauce Bold"/>
                <a:cs typeface="Open Sauce Bold"/>
                <a:sym typeface="Open Sauce Bold"/>
              </a:rPr>
              <a:t>Методи съдържащи се в интерфейса:</a:t>
            </a:r>
          </a:p>
          <a:p>
            <a:pPr algn="ctr">
              <a:lnSpc>
                <a:spcPts val="3776"/>
              </a:lnSpc>
              <a:spcBef>
                <a:spcPct val="0"/>
              </a:spcBef>
            </a:pPr>
          </a:p>
          <a:p>
            <a:pPr algn="l" marL="627262" indent="-313631" lvl="1">
              <a:lnSpc>
                <a:spcPts val="3776"/>
              </a:lnSpc>
              <a:buFont typeface="Arial"/>
              <a:buChar char="•"/>
            </a:pPr>
            <a:r>
              <a:rPr lang="en-US" b="true" sz="2905">
                <a:solidFill>
                  <a:srgbClr val="000000"/>
                </a:solidFill>
                <a:latin typeface="Open Sauce Bold"/>
                <a:ea typeface="Open Sauce Bold"/>
                <a:cs typeface="Open Sauce Bold"/>
                <a:sym typeface="Open Sauce Bold"/>
              </a:rPr>
              <a:t>offer</a:t>
            </a:r>
            <a:r>
              <a:rPr lang="en-US" sz="2905">
                <a:solidFill>
                  <a:srgbClr val="000000"/>
                </a:solidFill>
                <a:latin typeface="Open Sauce"/>
                <a:ea typeface="Open Sauce"/>
                <a:cs typeface="Open Sauce"/>
                <a:sym typeface="Open Sauce"/>
              </a:rPr>
              <a:t>(T) – добавя елемент на края на опашката</a:t>
            </a:r>
          </a:p>
          <a:p>
            <a:pPr algn="l" marL="627262" indent="-313631" lvl="1">
              <a:lnSpc>
                <a:spcPts val="3776"/>
              </a:lnSpc>
              <a:buFont typeface="Arial"/>
              <a:buChar char="•"/>
            </a:pPr>
            <a:r>
              <a:rPr lang="en-US" b="true" sz="2905">
                <a:solidFill>
                  <a:srgbClr val="000000"/>
                </a:solidFill>
                <a:latin typeface="Open Sauce Bold"/>
                <a:ea typeface="Open Sauce Bold"/>
                <a:cs typeface="Open Sauce Bold"/>
                <a:sym typeface="Open Sauce Bold"/>
              </a:rPr>
              <a:t>peek</a:t>
            </a:r>
            <a:r>
              <a:rPr lang="en-US" sz="2905">
                <a:solidFill>
                  <a:srgbClr val="000000"/>
                </a:solidFill>
                <a:latin typeface="Open Sauce"/>
                <a:ea typeface="Open Sauce"/>
                <a:cs typeface="Open Sauce"/>
                <a:sym typeface="Open Sauce"/>
              </a:rPr>
              <a:t>() – връща елемент от началото на опашката без да го премахва</a:t>
            </a:r>
          </a:p>
          <a:p>
            <a:pPr algn="l" marL="627262" indent="-313631" lvl="1">
              <a:lnSpc>
                <a:spcPts val="3776"/>
              </a:lnSpc>
              <a:buFont typeface="Arial"/>
              <a:buChar char="•"/>
            </a:pPr>
            <a:r>
              <a:rPr lang="en-US" b="true" sz="2905">
                <a:solidFill>
                  <a:srgbClr val="000000"/>
                </a:solidFill>
                <a:latin typeface="Open Sauce Bold"/>
                <a:ea typeface="Open Sauce Bold"/>
                <a:cs typeface="Open Sauce Bold"/>
                <a:sym typeface="Open Sauce Bold"/>
              </a:rPr>
              <a:t>poll</a:t>
            </a:r>
            <a:r>
              <a:rPr lang="en-US" sz="2905">
                <a:solidFill>
                  <a:srgbClr val="000000"/>
                </a:solidFill>
                <a:latin typeface="Open Sauce"/>
                <a:ea typeface="Open Sauce"/>
                <a:cs typeface="Open Sauce"/>
                <a:sym typeface="Open Sauce"/>
              </a:rPr>
              <a:t>() – връща елемент от началото на опашката като го премахва</a:t>
            </a:r>
          </a:p>
          <a:p>
            <a:pPr algn="l" marL="627262" indent="-313631" lvl="1">
              <a:lnSpc>
                <a:spcPts val="3776"/>
              </a:lnSpc>
              <a:buFont typeface="Arial"/>
              <a:buChar char="•"/>
            </a:pPr>
            <a:r>
              <a:rPr lang="en-US" b="true" sz="2905">
                <a:solidFill>
                  <a:srgbClr val="000000"/>
                </a:solidFill>
                <a:latin typeface="Open Sauce Bold"/>
                <a:ea typeface="Open Sauce Bold"/>
                <a:cs typeface="Open Sauce Bold"/>
                <a:sym typeface="Open Sauce Bold"/>
              </a:rPr>
              <a:t>contains</a:t>
            </a:r>
            <a:r>
              <a:rPr lang="en-US" sz="2905">
                <a:solidFill>
                  <a:srgbClr val="000000"/>
                </a:solidFill>
                <a:latin typeface="Open Sauce"/>
                <a:ea typeface="Open Sauce"/>
                <a:cs typeface="Open Sauce"/>
                <a:sym typeface="Open Sauce"/>
              </a:rPr>
              <a:t>(T) -проверява дали даден елемент се съдържа в опашката</a:t>
            </a:r>
          </a:p>
          <a:p>
            <a:pPr algn="l" marL="627262" indent="-313631" lvl="1">
              <a:lnSpc>
                <a:spcPts val="3776"/>
              </a:lnSpc>
              <a:buFont typeface="Arial"/>
              <a:buChar char="•"/>
            </a:pPr>
            <a:r>
              <a:rPr lang="en-US" b="true" sz="2905">
                <a:solidFill>
                  <a:srgbClr val="000000"/>
                </a:solidFill>
                <a:latin typeface="Open Sauce Bold"/>
                <a:ea typeface="Open Sauce Bold"/>
                <a:cs typeface="Open Sauce Bold"/>
                <a:sym typeface="Open Sauce Bold"/>
              </a:rPr>
              <a:t>clear</a:t>
            </a:r>
            <a:r>
              <a:rPr lang="en-US" sz="2905">
                <a:solidFill>
                  <a:srgbClr val="000000"/>
                </a:solidFill>
                <a:latin typeface="Open Sauce"/>
                <a:ea typeface="Open Sauce"/>
                <a:cs typeface="Open Sauce"/>
                <a:sym typeface="Open Sauce"/>
              </a:rPr>
              <a:t>() – премахва всички елементи от опашката</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2696045" y="-139879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42918" y="0"/>
            <a:ext cx="3742632" cy="10287000"/>
            <a:chOff x="0" y="0"/>
            <a:chExt cx="3742632" cy="10287000"/>
          </a:xfrm>
        </p:grpSpPr>
        <p:sp>
          <p:nvSpPr>
            <p:cNvPr name="Freeform 6" id="6"/>
            <p:cNvSpPr/>
            <p:nvPr/>
          </p:nvSpPr>
          <p:spPr>
            <a:xfrm flipH="false" flipV="false" rot="0">
              <a:off x="0" y="0"/>
              <a:ext cx="3742632" cy="10287000"/>
            </a:xfrm>
            <a:custGeom>
              <a:avLst/>
              <a:gdLst/>
              <a:ahLst/>
              <a:cxnLst/>
              <a:rect r="r" b="b" t="t" l="l"/>
              <a:pathLst>
                <a:path h="10287000" w="3742632">
                  <a:moveTo>
                    <a:pt x="3742632" y="762"/>
                  </a:moveTo>
                  <a:cubicBezTo>
                    <a:pt x="3740860" y="20447"/>
                    <a:pt x="3739255" y="40132"/>
                    <a:pt x="3737317" y="59690"/>
                  </a:cubicBezTo>
                  <a:cubicBezTo>
                    <a:pt x="3695741" y="485521"/>
                    <a:pt x="3654110" y="911225"/>
                    <a:pt x="3612533" y="1337056"/>
                  </a:cubicBezTo>
                  <a:cubicBezTo>
                    <a:pt x="3551083" y="1966722"/>
                    <a:pt x="3489798" y="2596388"/>
                    <a:pt x="3428292" y="3225927"/>
                  </a:cubicBezTo>
                  <a:cubicBezTo>
                    <a:pt x="3352724" y="3999103"/>
                    <a:pt x="3276934" y="4772152"/>
                    <a:pt x="3201366" y="5545328"/>
                  </a:cubicBezTo>
                  <a:cubicBezTo>
                    <a:pt x="3136262" y="6211443"/>
                    <a:pt x="3071268" y="6877558"/>
                    <a:pt x="3006219" y="7543800"/>
                  </a:cubicBezTo>
                  <a:cubicBezTo>
                    <a:pt x="2949086" y="8129016"/>
                    <a:pt x="2892064" y="8714105"/>
                    <a:pt x="2834821" y="9299194"/>
                  </a:cubicBezTo>
                  <a:cubicBezTo>
                    <a:pt x="2802656" y="9628251"/>
                    <a:pt x="2770214" y="9957181"/>
                    <a:pt x="2737883" y="10286238"/>
                  </a:cubicBezTo>
                  <a:cubicBezTo>
                    <a:pt x="1830570" y="10286238"/>
                    <a:pt x="923312" y="10286111"/>
                    <a:pt x="16055" y="10287000"/>
                  </a:cubicBezTo>
                  <a:cubicBezTo>
                    <a:pt x="2934" y="10287000"/>
                    <a:pt x="0" y="10280269"/>
                    <a:pt x="0" y="10250043"/>
                  </a:cubicBezTo>
                  <a:cubicBezTo>
                    <a:pt x="332" y="6845681"/>
                    <a:pt x="332" y="3441319"/>
                    <a:pt x="0" y="36957"/>
                  </a:cubicBezTo>
                  <a:cubicBezTo>
                    <a:pt x="0" y="6731"/>
                    <a:pt x="2934" y="0"/>
                    <a:pt x="16055" y="0"/>
                  </a:cubicBezTo>
                  <a:cubicBezTo>
                    <a:pt x="1258247" y="762"/>
                    <a:pt x="2500440" y="762"/>
                    <a:pt x="3742632" y="762"/>
                  </a:cubicBezTo>
                  <a:close/>
                </a:path>
              </a:pathLst>
            </a:custGeom>
            <a:blipFill>
              <a:blip r:embed="rId2"/>
              <a:stretch>
                <a:fillRect l="-156080" t="0" r="-156080" b="0"/>
              </a:stretch>
            </a:blipFill>
          </p:spPr>
        </p:sp>
      </p:grpSp>
      <p:sp>
        <p:nvSpPr>
          <p:cNvPr name="TextBox 7" id="7"/>
          <p:cNvSpPr txBox="true"/>
          <p:nvPr/>
        </p:nvSpPr>
        <p:spPr>
          <a:xfrm rot="0">
            <a:off x="6908463" y="197878"/>
            <a:ext cx="8419288" cy="830822"/>
          </a:xfrm>
          <a:prstGeom prst="rect">
            <a:avLst/>
          </a:prstGeom>
        </p:spPr>
        <p:txBody>
          <a:bodyPr anchor="t" rtlCol="false" tIns="0" lIns="0" bIns="0" rIns="0">
            <a:spAutoFit/>
          </a:bodyPr>
          <a:lstStyle/>
          <a:p>
            <a:pPr algn="ctr" marL="0" indent="0" lvl="0">
              <a:lnSpc>
                <a:spcPts val="6770"/>
              </a:lnSpc>
              <a:spcBef>
                <a:spcPct val="0"/>
              </a:spcBef>
            </a:pPr>
            <a:r>
              <a:rPr lang="en-US" sz="4906" spc="171">
                <a:solidFill>
                  <a:srgbClr val="010101"/>
                </a:solidFill>
                <a:latin typeface="Archivo Black"/>
                <a:ea typeface="Archivo Black"/>
                <a:cs typeface="Archivo Black"/>
                <a:sym typeface="Archivo Black"/>
              </a:rPr>
              <a:t>ОПАШКА</a:t>
            </a:r>
          </a:p>
        </p:txBody>
      </p:sp>
      <p:sp>
        <p:nvSpPr>
          <p:cNvPr name="TextBox 8" id="8"/>
          <p:cNvSpPr txBox="true"/>
          <p:nvPr/>
        </p:nvSpPr>
        <p:spPr>
          <a:xfrm rot="0">
            <a:off x="6080540" y="1444763"/>
            <a:ext cx="8887458" cy="772215"/>
          </a:xfrm>
          <a:prstGeom prst="rect">
            <a:avLst/>
          </a:prstGeom>
        </p:spPr>
        <p:txBody>
          <a:bodyPr anchor="t" rtlCol="false" tIns="0" lIns="0" bIns="0" rIns="0">
            <a:spAutoFit/>
          </a:bodyPr>
          <a:lstStyle/>
          <a:p>
            <a:pPr algn="ctr" marL="0" indent="0" lvl="0">
              <a:lnSpc>
                <a:spcPts val="3107"/>
              </a:lnSpc>
              <a:spcBef>
                <a:spcPct val="0"/>
              </a:spcBef>
            </a:pPr>
            <a:r>
              <a:rPr lang="en-US" b="true" sz="2219">
                <a:solidFill>
                  <a:srgbClr val="000000"/>
                </a:solidFill>
                <a:latin typeface="Canva Sans Bold"/>
                <a:ea typeface="Canva Sans Bold"/>
                <a:cs typeface="Canva Sans Bold"/>
                <a:sym typeface="Canva Sans Bold"/>
              </a:rPr>
              <a:t>Нека разгледаме горния пример реализиран с опашка и сравним резултатите:</a:t>
            </a:r>
          </a:p>
        </p:txBody>
      </p:sp>
      <p:sp>
        <p:nvSpPr>
          <p:cNvPr name="TextBox 9" id="9"/>
          <p:cNvSpPr txBox="true"/>
          <p:nvPr/>
        </p:nvSpPr>
        <p:spPr>
          <a:xfrm rot="0">
            <a:off x="6696998" y="2564804"/>
            <a:ext cx="8460443" cy="5706677"/>
          </a:xfrm>
          <a:prstGeom prst="rect">
            <a:avLst/>
          </a:prstGeom>
        </p:spPr>
        <p:txBody>
          <a:bodyPr anchor="t" rtlCol="false" tIns="0" lIns="0" bIns="0" rIns="0">
            <a:spAutoFit/>
          </a:bodyPr>
          <a:lstStyle/>
          <a:p>
            <a:pPr algn="l">
              <a:lnSpc>
                <a:spcPts val="3776"/>
              </a:lnSpc>
            </a:pPr>
            <a:r>
              <a:rPr lang="en-US" sz="2905" b="true">
                <a:solidFill>
                  <a:srgbClr val="000000"/>
                </a:solidFill>
                <a:latin typeface="Open Sauce Bold"/>
                <a:ea typeface="Open Sauce Bold"/>
                <a:cs typeface="Open Sauce Bold"/>
                <a:sym typeface="Open Sauce Bold"/>
              </a:rPr>
              <a:t>public</a:t>
            </a:r>
            <a:r>
              <a:rPr lang="en-US" b="true" sz="2905">
                <a:solidFill>
                  <a:srgbClr val="000000"/>
                </a:solidFill>
                <a:latin typeface="Open Sauce Bold"/>
                <a:ea typeface="Open Sauce Bold"/>
                <a:cs typeface="Open Sauce Bold"/>
                <a:sym typeface="Open Sauce Bold"/>
              </a:rPr>
              <a:t> static</a:t>
            </a:r>
            <a:r>
              <a:rPr lang="en-US" sz="2905">
                <a:solidFill>
                  <a:srgbClr val="000000"/>
                </a:solidFill>
                <a:latin typeface="Open Sauce"/>
                <a:ea typeface="Open Sauce"/>
                <a:cs typeface="Open Sauce"/>
                <a:sym typeface="Open Sauce"/>
              </a:rPr>
              <a:t> </a:t>
            </a:r>
            <a:r>
              <a:rPr lang="en-US" b="true" sz="2905">
                <a:solidFill>
                  <a:srgbClr val="000000"/>
                </a:solidFill>
                <a:latin typeface="Open Sauce Bold"/>
                <a:ea typeface="Open Sauce Bold"/>
                <a:cs typeface="Open Sauce Bold"/>
                <a:sym typeface="Open Sauce Bold"/>
              </a:rPr>
              <a:t>void</a:t>
            </a:r>
            <a:r>
              <a:rPr lang="en-US" sz="2905">
                <a:solidFill>
                  <a:srgbClr val="000000"/>
                </a:solidFill>
                <a:latin typeface="Open Sauce"/>
                <a:ea typeface="Open Sauce"/>
                <a:cs typeface="Open Sauce"/>
                <a:sym typeface="Open Sauce"/>
              </a:rPr>
              <a:t> main(</a:t>
            </a:r>
            <a:r>
              <a:rPr lang="en-US" b="true" sz="2905">
                <a:solidFill>
                  <a:srgbClr val="000000"/>
                </a:solidFill>
                <a:latin typeface="Open Sauce Bold"/>
                <a:ea typeface="Open Sauce Bold"/>
                <a:cs typeface="Open Sauce Bold"/>
                <a:sym typeface="Open Sauce Bold"/>
              </a:rPr>
              <a:t>String</a:t>
            </a:r>
            <a:r>
              <a:rPr lang="en-US" sz="2905">
                <a:solidFill>
                  <a:srgbClr val="000000"/>
                </a:solidFill>
                <a:latin typeface="Open Sauce"/>
                <a:ea typeface="Open Sauce"/>
                <a:cs typeface="Open Sauce"/>
                <a:sym typeface="Open Sauce"/>
              </a:rPr>
              <a:t>[] a</a:t>
            </a:r>
            <a:r>
              <a:rPr lang="en-US" sz="2905">
                <a:solidFill>
                  <a:srgbClr val="000000"/>
                </a:solidFill>
                <a:latin typeface="Open Sauce"/>
                <a:ea typeface="Open Sauce"/>
                <a:cs typeface="Open Sauce"/>
                <a:sym typeface="Open Sauce"/>
              </a:rPr>
              <a:t>rgs) </a:t>
            </a:r>
            <a:r>
              <a:rPr lang="en-US" b="true" sz="2905">
                <a:solidFill>
                  <a:srgbClr val="000000"/>
                </a:solidFill>
                <a:latin typeface="Open Sauce Bold"/>
                <a:ea typeface="Open Sauce Bold"/>
                <a:cs typeface="Open Sauce Bold"/>
                <a:sym typeface="Open Sauce Bold"/>
              </a:rPr>
              <a:t>{</a:t>
            </a:r>
          </a:p>
          <a:p>
            <a:pPr algn="l">
              <a:lnSpc>
                <a:spcPts val="3776"/>
              </a:lnSpc>
            </a:pPr>
            <a:r>
              <a:rPr lang="en-US" sz="2905">
                <a:solidFill>
                  <a:srgbClr val="000000"/>
                </a:solidFill>
                <a:latin typeface="Open Sauce"/>
                <a:ea typeface="Open Sauce"/>
                <a:cs typeface="Open Sauce"/>
                <a:sym typeface="Open Sauce"/>
              </a:rPr>
              <a:t>          </a:t>
            </a:r>
            <a:r>
              <a:rPr lang="en-US" b="true" sz="2905">
                <a:solidFill>
                  <a:srgbClr val="00BF63"/>
                </a:solidFill>
                <a:latin typeface="Open Sauce Bold"/>
                <a:ea typeface="Open Sauce Bold"/>
                <a:cs typeface="Open Sauce Bold"/>
                <a:sym typeface="Open Sauce Bold"/>
              </a:rPr>
              <a:t>// create a Queue</a:t>
            </a:r>
          </a:p>
          <a:p>
            <a:pPr algn="l">
              <a:lnSpc>
                <a:spcPts val="3776"/>
              </a:lnSpc>
            </a:pPr>
            <a:r>
              <a:rPr lang="en-US" sz="2905">
                <a:solidFill>
                  <a:srgbClr val="000000"/>
                </a:solidFill>
                <a:latin typeface="Open Sauce"/>
                <a:ea typeface="Open Sauce"/>
                <a:cs typeface="Open Sauce"/>
                <a:sym typeface="Open Sauce"/>
              </a:rPr>
              <a:t>         </a:t>
            </a:r>
            <a:r>
              <a:rPr lang="en-US" b="true" sz="2905">
                <a:solidFill>
                  <a:srgbClr val="000000"/>
                </a:solidFill>
                <a:latin typeface="Open Sauce Bold"/>
                <a:ea typeface="Open Sauce Bold"/>
                <a:cs typeface="Open Sauce Bold"/>
                <a:sym typeface="Open Sauce Bold"/>
              </a:rPr>
              <a:t>Queue </a:t>
            </a:r>
            <a:r>
              <a:rPr lang="en-US" sz="2905">
                <a:solidFill>
                  <a:srgbClr val="000000"/>
                </a:solidFill>
                <a:latin typeface="Open Sauce"/>
                <a:ea typeface="Open Sauce"/>
                <a:cs typeface="Open Sauce"/>
                <a:sym typeface="Open Sauce"/>
              </a:rPr>
              <a:t>cars=new </a:t>
            </a:r>
            <a:r>
              <a:rPr lang="en-US" b="true" sz="2905">
                <a:solidFill>
                  <a:srgbClr val="000000"/>
                </a:solidFill>
                <a:latin typeface="Open Sauce Bold"/>
                <a:ea typeface="Open Sauce Bold"/>
                <a:cs typeface="Open Sauce Bold"/>
                <a:sym typeface="Open Sauce Bold"/>
              </a:rPr>
              <a:t>ArrayList</a:t>
            </a:r>
            <a:r>
              <a:rPr lang="en-US" sz="2905">
                <a:solidFill>
                  <a:srgbClr val="000000"/>
                </a:solidFill>
                <a:latin typeface="Open Sauce"/>
                <a:ea typeface="Open Sauce"/>
                <a:cs typeface="Open Sauce"/>
                <a:sym typeface="Open Sauce"/>
              </a:rPr>
              <a:t>();</a:t>
            </a:r>
          </a:p>
          <a:p>
            <a:pPr algn="l">
              <a:lnSpc>
                <a:spcPts val="3776"/>
              </a:lnSpc>
            </a:pPr>
            <a:r>
              <a:rPr lang="en-US" sz="2905">
                <a:solidFill>
                  <a:srgbClr val="000000"/>
                </a:solidFill>
                <a:latin typeface="Open Sauce"/>
                <a:ea typeface="Open Sauce"/>
                <a:cs typeface="Open Sauce"/>
                <a:sym typeface="Open Sauce"/>
              </a:rPr>
              <a:t>         cars.</a:t>
            </a:r>
            <a:r>
              <a:rPr lang="en-US" b="true" sz="2905">
                <a:solidFill>
                  <a:srgbClr val="000000"/>
                </a:solidFill>
                <a:latin typeface="Open Sauce Bold"/>
                <a:ea typeface="Open Sauce Bold"/>
                <a:cs typeface="Open Sauce Bold"/>
                <a:sym typeface="Open Sauce Bold"/>
              </a:rPr>
              <a:t>offer</a:t>
            </a:r>
            <a:r>
              <a:rPr lang="en-US" sz="2905">
                <a:solidFill>
                  <a:srgbClr val="000000"/>
                </a:solidFill>
                <a:latin typeface="Open Sauce"/>
                <a:ea typeface="Open Sauce"/>
                <a:cs typeface="Open Sauce"/>
                <a:sym typeface="Open Sauce"/>
              </a:rPr>
              <a:t>(</a:t>
            </a:r>
            <a:r>
              <a:rPr lang="en-US" b="true" sz="2905">
                <a:solidFill>
                  <a:srgbClr val="000000"/>
                </a:solidFill>
                <a:latin typeface="Open Sauce Bold"/>
                <a:ea typeface="Open Sauce Bold"/>
                <a:cs typeface="Open Sauce Bold"/>
                <a:sym typeface="Open Sauce Bold"/>
              </a:rPr>
              <a:t>"Honda"</a:t>
            </a:r>
            <a:r>
              <a:rPr lang="en-US" sz="2905">
                <a:solidFill>
                  <a:srgbClr val="000000"/>
                </a:solidFill>
                <a:latin typeface="Open Sauce"/>
                <a:ea typeface="Open Sauce"/>
                <a:cs typeface="Open Sauce"/>
                <a:sym typeface="Open Sauce"/>
              </a:rPr>
              <a:t>);</a:t>
            </a:r>
          </a:p>
          <a:p>
            <a:pPr algn="l">
              <a:lnSpc>
                <a:spcPts val="3776"/>
              </a:lnSpc>
            </a:pPr>
            <a:r>
              <a:rPr lang="en-US" sz="2905">
                <a:solidFill>
                  <a:srgbClr val="000000"/>
                </a:solidFill>
                <a:latin typeface="Open Sauce"/>
                <a:ea typeface="Open Sauce"/>
                <a:cs typeface="Open Sauce"/>
                <a:sym typeface="Open Sauce"/>
              </a:rPr>
              <a:t>         cars.</a:t>
            </a:r>
            <a:r>
              <a:rPr lang="en-US" b="true" sz="2905">
                <a:solidFill>
                  <a:srgbClr val="000000"/>
                </a:solidFill>
                <a:latin typeface="Open Sauce Bold"/>
                <a:ea typeface="Open Sauce Bold"/>
                <a:cs typeface="Open Sauce Bold"/>
                <a:sym typeface="Open Sauce Bold"/>
              </a:rPr>
              <a:t>offer</a:t>
            </a:r>
            <a:r>
              <a:rPr lang="en-US" sz="2905">
                <a:solidFill>
                  <a:srgbClr val="000000"/>
                </a:solidFill>
                <a:latin typeface="Open Sauce"/>
                <a:ea typeface="Open Sauce"/>
                <a:cs typeface="Open Sauce"/>
                <a:sym typeface="Open Sauce"/>
              </a:rPr>
              <a:t>(</a:t>
            </a:r>
            <a:r>
              <a:rPr lang="en-US" b="true" sz="2905">
                <a:solidFill>
                  <a:srgbClr val="000000"/>
                </a:solidFill>
                <a:latin typeface="Open Sauce Bold"/>
                <a:ea typeface="Open Sauce Bold"/>
                <a:cs typeface="Open Sauce Bold"/>
                <a:sym typeface="Open Sauce Bold"/>
              </a:rPr>
              <a:t>"Opel"</a:t>
            </a:r>
            <a:r>
              <a:rPr lang="en-US" sz="2905">
                <a:solidFill>
                  <a:srgbClr val="000000"/>
                </a:solidFill>
                <a:latin typeface="Open Sauce"/>
                <a:ea typeface="Open Sauce"/>
                <a:cs typeface="Open Sauce"/>
                <a:sym typeface="Open Sauce"/>
              </a:rPr>
              <a:t>);</a:t>
            </a:r>
          </a:p>
          <a:p>
            <a:pPr algn="l">
              <a:lnSpc>
                <a:spcPts val="3776"/>
              </a:lnSpc>
            </a:pPr>
            <a:r>
              <a:rPr lang="en-US" sz="2905">
                <a:solidFill>
                  <a:srgbClr val="000000"/>
                </a:solidFill>
                <a:latin typeface="Open Sauce"/>
                <a:ea typeface="Open Sauce"/>
                <a:cs typeface="Open Sauce"/>
                <a:sym typeface="Open Sauce"/>
              </a:rPr>
              <a:t>         cars.</a:t>
            </a:r>
            <a:r>
              <a:rPr lang="en-US" b="true" sz="2905">
                <a:solidFill>
                  <a:srgbClr val="000000"/>
                </a:solidFill>
                <a:latin typeface="Open Sauce Bold"/>
                <a:ea typeface="Open Sauce Bold"/>
                <a:cs typeface="Open Sauce Bold"/>
                <a:sym typeface="Open Sauce Bold"/>
              </a:rPr>
              <a:t>offer</a:t>
            </a:r>
            <a:r>
              <a:rPr lang="en-US" sz="2905">
                <a:solidFill>
                  <a:srgbClr val="000000"/>
                </a:solidFill>
                <a:latin typeface="Open Sauce"/>
                <a:ea typeface="Open Sauce"/>
                <a:cs typeface="Open Sauce"/>
                <a:sym typeface="Open Sauce"/>
              </a:rPr>
              <a:t>(</a:t>
            </a:r>
            <a:r>
              <a:rPr lang="en-US" b="true" sz="2905">
                <a:solidFill>
                  <a:srgbClr val="000000"/>
                </a:solidFill>
                <a:latin typeface="Open Sauce Bold"/>
                <a:ea typeface="Open Sauce Bold"/>
                <a:cs typeface="Open Sauce Bold"/>
                <a:sym typeface="Open Sauce Bold"/>
              </a:rPr>
              <a:t>"Mazda"</a:t>
            </a:r>
            <a:r>
              <a:rPr lang="en-US" sz="2905">
                <a:solidFill>
                  <a:srgbClr val="000000"/>
                </a:solidFill>
                <a:latin typeface="Open Sauce"/>
                <a:ea typeface="Open Sauce"/>
                <a:cs typeface="Open Sauce"/>
                <a:sym typeface="Open Sauce"/>
              </a:rPr>
              <a:t>);</a:t>
            </a:r>
          </a:p>
          <a:p>
            <a:pPr algn="l">
              <a:lnSpc>
                <a:spcPts val="3776"/>
              </a:lnSpc>
            </a:pPr>
            <a:r>
              <a:rPr lang="en-US" sz="2905">
                <a:solidFill>
                  <a:srgbClr val="000000"/>
                </a:solidFill>
                <a:latin typeface="Open Sauce"/>
                <a:ea typeface="Open Sauce"/>
                <a:cs typeface="Open Sauce"/>
                <a:sym typeface="Open Sauce"/>
              </a:rPr>
              <a:t>         cars.</a:t>
            </a:r>
            <a:r>
              <a:rPr lang="en-US" b="true" sz="2905">
                <a:solidFill>
                  <a:srgbClr val="000000"/>
                </a:solidFill>
                <a:latin typeface="Open Sauce Bold"/>
                <a:ea typeface="Open Sauce Bold"/>
                <a:cs typeface="Open Sauce Bold"/>
                <a:sym typeface="Open Sauce Bold"/>
              </a:rPr>
              <a:t>offer</a:t>
            </a:r>
            <a:r>
              <a:rPr lang="en-US" sz="2905">
                <a:solidFill>
                  <a:srgbClr val="000000"/>
                </a:solidFill>
                <a:latin typeface="Open Sauce"/>
                <a:ea typeface="Open Sauce"/>
                <a:cs typeface="Open Sauce"/>
                <a:sym typeface="Open Sauce"/>
              </a:rPr>
              <a:t>(</a:t>
            </a:r>
            <a:r>
              <a:rPr lang="en-US" b="true" sz="2905">
                <a:solidFill>
                  <a:srgbClr val="000000"/>
                </a:solidFill>
                <a:latin typeface="Open Sauce Bold"/>
                <a:ea typeface="Open Sauce Bold"/>
                <a:cs typeface="Open Sauce Bold"/>
                <a:sym typeface="Open Sauce Bold"/>
              </a:rPr>
              <a:t>"Audi"</a:t>
            </a:r>
            <a:r>
              <a:rPr lang="en-US" sz="2905">
                <a:solidFill>
                  <a:srgbClr val="000000"/>
                </a:solidFill>
                <a:latin typeface="Open Sauce"/>
                <a:ea typeface="Open Sauce"/>
                <a:cs typeface="Open Sauce"/>
                <a:sym typeface="Open Sauce"/>
              </a:rPr>
              <a:t>);</a:t>
            </a:r>
          </a:p>
          <a:p>
            <a:pPr algn="l">
              <a:lnSpc>
                <a:spcPts val="3776"/>
              </a:lnSpc>
            </a:pPr>
            <a:r>
              <a:rPr lang="en-US" sz="2905">
                <a:solidFill>
                  <a:srgbClr val="000000"/>
                </a:solidFill>
                <a:latin typeface="Open Sauce"/>
                <a:ea typeface="Open Sauce"/>
                <a:cs typeface="Open Sauce"/>
                <a:sym typeface="Open Sauce"/>
              </a:rPr>
              <a:t>  </a:t>
            </a:r>
          </a:p>
          <a:p>
            <a:pPr algn="l">
              <a:lnSpc>
                <a:spcPts val="3776"/>
              </a:lnSpc>
            </a:pPr>
            <a:r>
              <a:rPr lang="en-US" sz="2905">
                <a:solidFill>
                  <a:srgbClr val="000000"/>
                </a:solidFill>
                <a:latin typeface="Open Sauce"/>
                <a:ea typeface="Open Sauce"/>
                <a:cs typeface="Open Sauce"/>
                <a:sym typeface="Open Sauce"/>
              </a:rPr>
              <a:t>         System.out.println(cars.</a:t>
            </a:r>
            <a:r>
              <a:rPr lang="en-US" b="true" sz="2905">
                <a:solidFill>
                  <a:srgbClr val="000000"/>
                </a:solidFill>
                <a:latin typeface="Open Sauce Bold"/>
                <a:ea typeface="Open Sauce Bold"/>
                <a:cs typeface="Open Sauce Bold"/>
                <a:sym typeface="Open Sauce Bold"/>
              </a:rPr>
              <a:t>peek</a:t>
            </a:r>
            <a:r>
              <a:rPr lang="en-US" sz="2905">
                <a:solidFill>
                  <a:srgbClr val="000000"/>
                </a:solidFill>
                <a:latin typeface="Open Sauce"/>
                <a:ea typeface="Open Sauce"/>
                <a:cs typeface="Open Sauce"/>
                <a:sym typeface="Open Sauce"/>
              </a:rPr>
              <a:t>());</a:t>
            </a:r>
          </a:p>
          <a:p>
            <a:pPr algn="l">
              <a:lnSpc>
                <a:spcPts val="3776"/>
              </a:lnSpc>
            </a:pPr>
            <a:r>
              <a:rPr lang="en-US" sz="2905">
                <a:solidFill>
                  <a:srgbClr val="000000"/>
                </a:solidFill>
                <a:latin typeface="Open Sauce"/>
                <a:ea typeface="Open Sauce"/>
                <a:cs typeface="Open Sauce"/>
                <a:sym typeface="Open Sauce"/>
              </a:rPr>
              <a:t> </a:t>
            </a:r>
            <a:r>
              <a:rPr lang="en-US" b="true" sz="2905">
                <a:solidFill>
                  <a:srgbClr val="000000"/>
                </a:solidFill>
                <a:latin typeface="Open Sauce Bold"/>
                <a:ea typeface="Open Sauce Bold"/>
                <a:cs typeface="Open Sauce Bold"/>
                <a:sym typeface="Open Sauce Bold"/>
              </a:rPr>
              <a:t>    </a:t>
            </a:r>
          </a:p>
          <a:p>
            <a:pPr algn="l">
              <a:lnSpc>
                <a:spcPts val="3776"/>
              </a:lnSpc>
            </a:pPr>
            <a:r>
              <a:rPr lang="en-US" b="true" sz="2905">
                <a:solidFill>
                  <a:srgbClr val="000000"/>
                </a:solidFill>
                <a:latin typeface="Open Sauce Bold"/>
                <a:ea typeface="Open Sauce Bold"/>
                <a:cs typeface="Open Sauce Bold"/>
                <a:sym typeface="Open Sauce Bold"/>
              </a:rPr>
              <a:t>     }</a:t>
            </a:r>
          </a:p>
          <a:p>
            <a:pPr algn="l">
              <a:lnSpc>
                <a:spcPts val="3776"/>
              </a:lnSpc>
            </a:pPr>
            <a:r>
              <a:rPr lang="en-US" b="true" sz="2905">
                <a:solidFill>
                  <a:srgbClr val="000000"/>
                </a:solidFill>
                <a:latin typeface="Open Sauce Bold"/>
                <a:ea typeface="Open Sauce Bold"/>
                <a:cs typeface="Open Sauce Bold"/>
                <a:sym typeface="Open Sauce Bold"/>
              </a:rPr>
              <a:t>  }</a:t>
            </a:r>
          </a:p>
        </p:txBody>
      </p:sp>
      <p:sp>
        <p:nvSpPr>
          <p:cNvPr name="TextBox 10" id="10"/>
          <p:cNvSpPr txBox="true"/>
          <p:nvPr/>
        </p:nvSpPr>
        <p:spPr>
          <a:xfrm rot="0">
            <a:off x="3467653" y="8700106"/>
            <a:ext cx="14113234" cy="916934"/>
          </a:xfrm>
          <a:prstGeom prst="rect">
            <a:avLst/>
          </a:prstGeom>
        </p:spPr>
        <p:txBody>
          <a:bodyPr anchor="t" rtlCol="false" tIns="0" lIns="0" bIns="0" rIns="0">
            <a:spAutoFit/>
          </a:bodyPr>
          <a:lstStyle/>
          <a:p>
            <a:pPr algn="ctr">
              <a:lnSpc>
                <a:spcPts val="3636"/>
              </a:lnSpc>
              <a:spcBef>
                <a:spcPct val="0"/>
              </a:spcBef>
            </a:pPr>
            <a:r>
              <a:rPr lang="en-US" b="true" sz="2796">
                <a:solidFill>
                  <a:srgbClr val="000000"/>
                </a:solidFill>
                <a:latin typeface="Open Sauce Bold"/>
                <a:ea typeface="Open Sauce Bold"/>
                <a:cs typeface="Open Sauce Bold"/>
                <a:sym typeface="Open Sauce Bold"/>
              </a:rPr>
              <a:t>Резултатът тук е – Honda. Което онагледява разликата между двете реализации.</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t="0" r="-30016"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t="0" r="-24991"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83513" r="0" b="-83513"/>
              </a:stretch>
            </a:blipFill>
          </p:spPr>
        </p:sp>
      </p:grpSp>
      <p:sp>
        <p:nvSpPr>
          <p:cNvPr name="TextBox 11" id="11"/>
          <p:cNvSpPr txBox="true"/>
          <p:nvPr/>
        </p:nvSpPr>
        <p:spPr>
          <a:xfrm rot="0">
            <a:off x="2521025" y="4635815"/>
            <a:ext cx="6229167" cy="948922"/>
          </a:xfrm>
          <a:prstGeom prst="rect">
            <a:avLst/>
          </a:prstGeom>
        </p:spPr>
        <p:txBody>
          <a:bodyPr anchor="t" rtlCol="false" tIns="0" lIns="0" bIns="0" rIns="0">
            <a:spAutoFit/>
          </a:bodyPr>
          <a:lstStyle/>
          <a:p>
            <a:pPr algn="ctr" marL="0" indent="0" lvl="0">
              <a:lnSpc>
                <a:spcPts val="7692"/>
              </a:lnSpc>
              <a:spcBef>
                <a:spcPct val="0"/>
              </a:spcBef>
            </a:pPr>
            <a:r>
              <a:rPr lang="en-US" sz="5574">
                <a:solidFill>
                  <a:srgbClr val="FFFFFF"/>
                </a:solidFill>
                <a:latin typeface="Archivo Black"/>
                <a:ea typeface="Archivo Black"/>
                <a:cs typeface="Archivo Black"/>
                <a:sym typeface="Archivo Black"/>
              </a:rPr>
              <a:t>БЛАГОДАРЯ!</a:t>
            </a:r>
          </a:p>
        </p:txBody>
      </p:sp>
      <p:sp>
        <p:nvSpPr>
          <p:cNvPr name="Freeform 12" id="12"/>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3" id="13"/>
          <p:cNvGrpSpPr/>
          <p:nvPr/>
        </p:nvGrpSpPr>
        <p:grpSpPr>
          <a:xfrm rot="0">
            <a:off x="12924060" y="7191421"/>
            <a:ext cx="2799147" cy="2799147"/>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155" t="0" r="-25155" b="0"/>
              </a:stretch>
            </a:blipFill>
          </p:spPr>
        </p:sp>
      </p:grpSp>
      <p:sp>
        <p:nvSpPr>
          <p:cNvPr name="Freeform 15" id="15"/>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6" id="16"/>
          <p:cNvGrpSpPr/>
          <p:nvPr/>
        </p:nvGrpSpPr>
        <p:grpSpPr>
          <a:xfrm rot="0">
            <a:off x="12924060" y="3727391"/>
            <a:ext cx="2799147" cy="2799147"/>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t="0" r="-24991" b="0"/>
              </a:stretch>
            </a:blipFill>
          </p:spPr>
        </p:sp>
      </p:grpSp>
      <p:sp>
        <p:nvSpPr>
          <p:cNvPr name="Freeform 18" id="18"/>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9" id="19"/>
          <p:cNvGrpSpPr/>
          <p:nvPr/>
        </p:nvGrpSpPr>
        <p:grpSpPr>
          <a:xfrm rot="0">
            <a:off x="12924060" y="260338"/>
            <a:ext cx="2799147" cy="2799147"/>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t="0" r="-24991" b="0"/>
              </a:stretch>
            </a:blipFill>
          </p:spPr>
        </p:sp>
      </p:grpSp>
      <p:sp>
        <p:nvSpPr>
          <p:cNvPr name="Freeform 21" id="21"/>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2" id="22"/>
          <p:cNvGrpSpPr/>
          <p:nvPr/>
        </p:nvGrpSpPr>
        <p:grpSpPr>
          <a:xfrm rot="0">
            <a:off x="16189931" y="5273669"/>
            <a:ext cx="2799147" cy="2799147"/>
            <a:chOff x="0" y="0"/>
            <a:chExt cx="6350000" cy="6350000"/>
          </a:xfrm>
        </p:grpSpPr>
        <p:sp>
          <p:nvSpPr>
            <p:cNvPr name="Freeform 23" id="2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0" t="-24985" r="0" b="-24985"/>
              </a:stretch>
            </a:blipFill>
          </p:spPr>
        </p:sp>
      </p:grpSp>
      <p:sp>
        <p:nvSpPr>
          <p:cNvPr name="Freeform 24" id="24"/>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5" id="25"/>
          <p:cNvGrpSpPr/>
          <p:nvPr/>
        </p:nvGrpSpPr>
        <p:grpSpPr>
          <a:xfrm rot="0">
            <a:off x="16189931" y="1809639"/>
            <a:ext cx="2799147" cy="2799147"/>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5015" t="0" r="-25015" b="0"/>
              </a:stretch>
            </a:blipFill>
          </p:spPr>
        </p:sp>
      </p:grpSp>
      <p:sp>
        <p:nvSpPr>
          <p:cNvPr name="Freeform 27" id="27"/>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8" id="28"/>
          <p:cNvGrpSpPr/>
          <p:nvPr/>
        </p:nvGrpSpPr>
        <p:grpSpPr>
          <a:xfrm rot="0">
            <a:off x="16189931" y="-1657415"/>
            <a:ext cx="2799147" cy="2799147"/>
            <a:chOff x="0" y="0"/>
            <a:chExt cx="6350000" cy="6350000"/>
          </a:xfrm>
        </p:grpSpPr>
        <p:sp>
          <p:nvSpPr>
            <p:cNvPr name="Freeform 29" id="2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t="0" r="-30016" b="0"/>
              </a:stretch>
            </a:blipFill>
          </p:spPr>
        </p:sp>
      </p:grpSp>
      <p:grpSp>
        <p:nvGrpSpPr>
          <p:cNvPr name="Group 30" id="30"/>
          <p:cNvGrpSpPr/>
          <p:nvPr/>
        </p:nvGrpSpPr>
        <p:grpSpPr>
          <a:xfrm rot="0">
            <a:off x="16189931" y="8703201"/>
            <a:ext cx="2799147" cy="2799147"/>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0" t="-25078" r="0" b="-25078"/>
              </a:stretch>
            </a:blipFill>
          </p:spPr>
        </p:sp>
      </p:grpSp>
      <p:sp>
        <p:nvSpPr>
          <p:cNvPr name="TextBox 32" id="32"/>
          <p:cNvSpPr txBox="true"/>
          <p:nvPr/>
        </p:nvSpPr>
        <p:spPr>
          <a:xfrm rot="0">
            <a:off x="2618933" y="5881859"/>
            <a:ext cx="5972087" cy="580368"/>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FFFF"/>
                </a:solidFill>
                <a:latin typeface="Canva Sans"/>
                <a:ea typeface="Canva Sans"/>
                <a:cs typeface="Canva Sans"/>
                <a:sym typeface="Canva Sans"/>
              </a:rPr>
              <a:t>ас. инж. Антонио Димитров.</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7425286" y="2993733"/>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1570325" y="0"/>
            <a:ext cx="6736725" cy="7578816"/>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alpha val="0"/>
              </a:srgbClr>
            </a:solidFill>
            <a:ln w="12700">
              <a:solidFill>
                <a:srgbClr val="000000"/>
              </a:solidFill>
            </a:ln>
          </p:spPr>
        </p:sp>
      </p:grpSp>
      <p:grpSp>
        <p:nvGrpSpPr>
          <p:cNvPr name="Group 7" id="7"/>
          <p:cNvGrpSpPr/>
          <p:nvPr/>
        </p:nvGrpSpPr>
        <p:grpSpPr>
          <a:xfrm rot="0">
            <a:off x="-4052897" y="0"/>
            <a:ext cx="22359947" cy="1593906"/>
            <a:chOff x="0" y="0"/>
            <a:chExt cx="2167303" cy="154494"/>
          </a:xfrm>
        </p:grpSpPr>
        <p:sp>
          <p:nvSpPr>
            <p:cNvPr name="Freeform 8" id="8"/>
            <p:cNvSpPr/>
            <p:nvPr/>
          </p:nvSpPr>
          <p:spPr>
            <a:xfrm flipH="false" flipV="false" rot="0">
              <a:off x="0" y="0"/>
              <a:ext cx="2167303" cy="154494"/>
            </a:xfrm>
            <a:custGeom>
              <a:avLst/>
              <a:gdLst/>
              <a:ahLst/>
              <a:cxnLst/>
              <a:rect r="r" b="b" t="t" l="l"/>
              <a:pathLst>
                <a:path h="154494" w="2167303">
                  <a:moveTo>
                    <a:pt x="1964103" y="0"/>
                  </a:moveTo>
                  <a:lnTo>
                    <a:pt x="0" y="0"/>
                  </a:lnTo>
                  <a:lnTo>
                    <a:pt x="203200" y="154494"/>
                  </a:lnTo>
                  <a:lnTo>
                    <a:pt x="2167303" y="154494"/>
                  </a:lnTo>
                  <a:lnTo>
                    <a:pt x="1964103" y="0"/>
                  </a:lnTo>
                  <a:close/>
                </a:path>
              </a:pathLst>
            </a:custGeom>
            <a:solidFill>
              <a:srgbClr val="010101"/>
            </a:solidFill>
            <a:ln cap="sq">
              <a:noFill/>
              <a:prstDash val="solid"/>
              <a:miter/>
            </a:ln>
          </p:spPr>
        </p:sp>
        <p:sp>
          <p:nvSpPr>
            <p:cNvPr name="TextBox 9" id="9"/>
            <p:cNvSpPr txBox="true"/>
            <p:nvPr/>
          </p:nvSpPr>
          <p:spPr>
            <a:xfrm>
              <a:off x="101600" y="-19050"/>
              <a:ext cx="1964103" cy="17354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a:grpSpLocks noChangeAspect="true"/>
          </p:cNvGrpSpPr>
          <p:nvPr/>
        </p:nvGrpSpPr>
        <p:grpSpPr>
          <a:xfrm rot="0">
            <a:off x="11570325" y="0"/>
            <a:ext cx="6736725" cy="7578816"/>
            <a:chOff x="0" y="0"/>
            <a:chExt cx="5370413" cy="6041715"/>
          </a:xfrm>
        </p:grpSpPr>
        <p:sp>
          <p:nvSpPr>
            <p:cNvPr name="Freeform 11" id="11"/>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12" id="12"/>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sp>
        <p:nvSpPr>
          <p:cNvPr name="Freeform 13" id="13"/>
          <p:cNvSpPr/>
          <p:nvPr/>
        </p:nvSpPr>
        <p:spPr>
          <a:xfrm flipH="false" flipV="false" rot="0">
            <a:off x="823534" y="5237708"/>
            <a:ext cx="6991634" cy="4129021"/>
          </a:xfrm>
          <a:custGeom>
            <a:avLst/>
            <a:gdLst/>
            <a:ahLst/>
            <a:cxnLst/>
            <a:rect r="r" b="b" t="t" l="l"/>
            <a:pathLst>
              <a:path h="4129021" w="6991634">
                <a:moveTo>
                  <a:pt x="0" y="0"/>
                </a:moveTo>
                <a:lnTo>
                  <a:pt x="6991634" y="0"/>
                </a:lnTo>
                <a:lnTo>
                  <a:pt x="6991634" y="4129021"/>
                </a:lnTo>
                <a:lnTo>
                  <a:pt x="0" y="4129021"/>
                </a:lnTo>
                <a:lnTo>
                  <a:pt x="0" y="0"/>
                </a:lnTo>
                <a:close/>
              </a:path>
            </a:pathLst>
          </a:custGeom>
          <a:blipFill>
            <a:blip r:embed="rId5"/>
            <a:stretch>
              <a:fillRect l="0" t="0" r="0" b="0"/>
            </a:stretch>
          </a:blipFill>
        </p:spPr>
      </p:sp>
      <p:sp>
        <p:nvSpPr>
          <p:cNvPr name="TextBox 14" id="14"/>
          <p:cNvSpPr txBox="true"/>
          <p:nvPr/>
        </p:nvSpPr>
        <p:spPr>
          <a:xfrm rot="0">
            <a:off x="1523159" y="218167"/>
            <a:ext cx="9734574" cy="1033748"/>
          </a:xfrm>
          <a:prstGeom prst="rect">
            <a:avLst/>
          </a:prstGeom>
        </p:spPr>
        <p:txBody>
          <a:bodyPr anchor="t" rtlCol="false" tIns="0" lIns="0" bIns="0" rIns="0">
            <a:spAutoFit/>
          </a:bodyPr>
          <a:lstStyle/>
          <a:p>
            <a:pPr algn="ctr" marL="0" indent="0" lvl="0">
              <a:lnSpc>
                <a:spcPts val="8320"/>
              </a:lnSpc>
              <a:spcBef>
                <a:spcPct val="0"/>
              </a:spcBef>
            </a:pPr>
            <a:r>
              <a:rPr lang="en-US" sz="6029" spc="48">
                <a:solidFill>
                  <a:srgbClr val="FFFFFF"/>
                </a:solidFill>
                <a:latin typeface="Archivo Black"/>
                <a:ea typeface="Archivo Black"/>
                <a:cs typeface="Archivo Black"/>
                <a:sym typeface="Archivo Black"/>
              </a:rPr>
              <a:t>ИЗКЛЮЧЕНИЯ</a:t>
            </a:r>
          </a:p>
        </p:txBody>
      </p:sp>
      <p:sp>
        <p:nvSpPr>
          <p:cNvPr name="TextBox 15" id="15"/>
          <p:cNvSpPr txBox="true"/>
          <p:nvPr/>
        </p:nvSpPr>
        <p:spPr>
          <a:xfrm rot="0">
            <a:off x="487720" y="2262381"/>
            <a:ext cx="12046081" cy="727748"/>
          </a:xfrm>
          <a:prstGeom prst="rect">
            <a:avLst/>
          </a:prstGeom>
        </p:spPr>
        <p:txBody>
          <a:bodyPr anchor="t" rtlCol="false" tIns="0" lIns="0" bIns="0" rIns="0">
            <a:spAutoFit/>
          </a:bodyPr>
          <a:lstStyle/>
          <a:p>
            <a:pPr algn="just">
              <a:lnSpc>
                <a:spcPts val="2942"/>
              </a:lnSpc>
              <a:spcBef>
                <a:spcPct val="0"/>
              </a:spcBef>
            </a:pPr>
            <a:r>
              <a:rPr lang="en-US" b="true" sz="2101">
                <a:solidFill>
                  <a:srgbClr val="000000"/>
                </a:solidFill>
                <a:latin typeface="Canva Sans Bold"/>
                <a:ea typeface="Canva Sans Bold"/>
                <a:cs typeface="Canva Sans Bold"/>
                <a:sym typeface="Canva Sans Bold"/>
              </a:rPr>
              <a:t>Изключение(Exception)</a:t>
            </a:r>
            <a:r>
              <a:rPr lang="en-US" sz="2101">
                <a:solidFill>
                  <a:srgbClr val="000000"/>
                </a:solidFill>
                <a:latin typeface="Canva Sans"/>
                <a:ea typeface="Canva Sans"/>
                <a:cs typeface="Canva Sans"/>
                <a:sym typeface="Canva Sans"/>
              </a:rPr>
              <a:t> е </a:t>
            </a:r>
            <a:r>
              <a:rPr lang="en-US" b="true" sz="2101">
                <a:solidFill>
                  <a:srgbClr val="000000"/>
                </a:solidFill>
                <a:latin typeface="Canva Sans Bold"/>
                <a:ea typeface="Canva Sans Bold"/>
                <a:cs typeface="Canva Sans Bold"/>
                <a:sym typeface="Canva Sans Bold"/>
              </a:rPr>
              <a:t>събитие</a:t>
            </a:r>
            <a:r>
              <a:rPr lang="en-US" sz="2101">
                <a:solidFill>
                  <a:srgbClr val="000000"/>
                </a:solidFill>
                <a:latin typeface="Canva Sans"/>
                <a:ea typeface="Canva Sans"/>
                <a:cs typeface="Canva Sans"/>
                <a:sym typeface="Canva Sans"/>
              </a:rPr>
              <a:t>, което настъпва по време на </a:t>
            </a:r>
            <a:r>
              <a:rPr lang="en-US" b="true" sz="2101">
                <a:solidFill>
                  <a:srgbClr val="000000"/>
                </a:solidFill>
                <a:latin typeface="Canva Sans Bold"/>
                <a:ea typeface="Canva Sans Bold"/>
                <a:cs typeface="Canva Sans Bold"/>
                <a:sym typeface="Canva Sans Bold"/>
              </a:rPr>
              <a:t>изпълнение</a:t>
            </a:r>
            <a:r>
              <a:rPr lang="en-US" sz="2101">
                <a:solidFill>
                  <a:srgbClr val="000000"/>
                </a:solidFill>
                <a:latin typeface="Canva Sans"/>
                <a:ea typeface="Canva Sans"/>
                <a:cs typeface="Canva Sans"/>
                <a:sym typeface="Canva Sans"/>
              </a:rPr>
              <a:t> на програмата и </a:t>
            </a:r>
            <a:r>
              <a:rPr lang="en-US" b="true" sz="2101">
                <a:solidFill>
                  <a:srgbClr val="000000"/>
                </a:solidFill>
                <a:latin typeface="Canva Sans Bold"/>
                <a:ea typeface="Canva Sans Bold"/>
                <a:cs typeface="Canva Sans Bold"/>
                <a:sym typeface="Canva Sans Bold"/>
              </a:rPr>
              <a:t>затруднява </a:t>
            </a:r>
            <a:r>
              <a:rPr lang="en-US" sz="2101">
                <a:solidFill>
                  <a:srgbClr val="000000"/>
                </a:solidFill>
                <a:latin typeface="Canva Sans"/>
                <a:ea typeface="Canva Sans"/>
                <a:cs typeface="Canva Sans"/>
                <a:sym typeface="Canva Sans"/>
              </a:rPr>
              <a:t>ней</a:t>
            </a:r>
            <a:r>
              <a:rPr lang="en-US" sz="2101">
                <a:solidFill>
                  <a:srgbClr val="000000"/>
                </a:solidFill>
                <a:latin typeface="Canva Sans"/>
                <a:ea typeface="Canva Sans"/>
                <a:cs typeface="Canva Sans"/>
                <a:sym typeface="Canva Sans"/>
              </a:rPr>
              <a:t>ното </a:t>
            </a:r>
            <a:r>
              <a:rPr lang="en-US" b="true" sz="2101">
                <a:solidFill>
                  <a:srgbClr val="000000"/>
                </a:solidFill>
                <a:latin typeface="Canva Sans Bold"/>
                <a:ea typeface="Canva Sans Bold"/>
                <a:cs typeface="Canva Sans Bold"/>
                <a:sym typeface="Canva Sans Bold"/>
              </a:rPr>
              <a:t>н</a:t>
            </a:r>
            <a:r>
              <a:rPr lang="en-US" b="true" sz="2101">
                <a:solidFill>
                  <a:srgbClr val="000000"/>
                </a:solidFill>
                <a:latin typeface="Canva Sans Bold"/>
                <a:ea typeface="Canva Sans Bold"/>
                <a:cs typeface="Canva Sans Bold"/>
                <a:sym typeface="Canva Sans Bold"/>
              </a:rPr>
              <a:t>о</a:t>
            </a:r>
            <a:r>
              <a:rPr lang="en-US" b="true" sz="2101">
                <a:solidFill>
                  <a:srgbClr val="000000"/>
                </a:solidFill>
                <a:latin typeface="Canva Sans Bold"/>
                <a:ea typeface="Canva Sans Bold"/>
                <a:cs typeface="Canva Sans Bold"/>
                <a:sym typeface="Canva Sans Bold"/>
              </a:rPr>
              <a:t>р</a:t>
            </a:r>
            <a:r>
              <a:rPr lang="en-US" b="true" sz="2101">
                <a:solidFill>
                  <a:srgbClr val="000000"/>
                </a:solidFill>
                <a:latin typeface="Canva Sans Bold"/>
                <a:ea typeface="Canva Sans Bold"/>
                <a:cs typeface="Canva Sans Bold"/>
                <a:sym typeface="Canva Sans Bold"/>
              </a:rPr>
              <a:t>мално </a:t>
            </a:r>
            <a:r>
              <a:rPr lang="en-US" b="true" sz="2101">
                <a:solidFill>
                  <a:srgbClr val="000000"/>
                </a:solidFill>
                <a:latin typeface="Canva Sans Bold"/>
                <a:ea typeface="Canva Sans Bold"/>
                <a:cs typeface="Canva Sans Bold"/>
                <a:sym typeface="Canva Sans Bold"/>
              </a:rPr>
              <a:t>з</a:t>
            </a:r>
            <a:r>
              <a:rPr lang="en-US" b="true" sz="2101">
                <a:solidFill>
                  <a:srgbClr val="000000"/>
                </a:solidFill>
                <a:latin typeface="Canva Sans Bold"/>
                <a:ea typeface="Canva Sans Bold"/>
                <a:cs typeface="Canva Sans Bold"/>
                <a:sym typeface="Canva Sans Bold"/>
              </a:rPr>
              <a:t>а</a:t>
            </a:r>
            <a:r>
              <a:rPr lang="en-US" b="true" sz="2101">
                <a:solidFill>
                  <a:srgbClr val="000000"/>
                </a:solidFill>
                <a:latin typeface="Canva Sans Bold"/>
                <a:ea typeface="Canva Sans Bold"/>
                <a:cs typeface="Canva Sans Bold"/>
                <a:sym typeface="Canva Sans Bold"/>
              </a:rPr>
              <a:t>вършв</a:t>
            </a:r>
            <a:r>
              <a:rPr lang="en-US" b="true" sz="2101">
                <a:solidFill>
                  <a:srgbClr val="000000"/>
                </a:solidFill>
                <a:latin typeface="Canva Sans Bold"/>
                <a:ea typeface="Canva Sans Bold"/>
                <a:cs typeface="Canva Sans Bold"/>
                <a:sym typeface="Canva Sans Bold"/>
              </a:rPr>
              <a:t>ане</a:t>
            </a:r>
            <a:r>
              <a:rPr lang="en-US" sz="2101">
                <a:solidFill>
                  <a:srgbClr val="000000"/>
                </a:solidFill>
                <a:latin typeface="Canva Sans"/>
                <a:ea typeface="Canva Sans"/>
                <a:cs typeface="Canva Sans"/>
                <a:sym typeface="Canva Sans"/>
              </a:rPr>
              <a:t>.</a:t>
            </a:r>
          </a:p>
        </p:txBody>
      </p:sp>
      <p:sp>
        <p:nvSpPr>
          <p:cNvPr name="TextBox 16" id="16"/>
          <p:cNvSpPr txBox="true"/>
          <p:nvPr/>
        </p:nvSpPr>
        <p:spPr>
          <a:xfrm rot="0">
            <a:off x="1209363" y="3433591"/>
            <a:ext cx="10617507" cy="1099267"/>
          </a:xfrm>
          <a:prstGeom prst="rect">
            <a:avLst/>
          </a:prstGeom>
        </p:spPr>
        <p:txBody>
          <a:bodyPr anchor="t" rtlCol="false" tIns="0" lIns="0" bIns="0" rIns="0">
            <a:spAutoFit/>
          </a:bodyPr>
          <a:lstStyle/>
          <a:p>
            <a:pPr algn="just">
              <a:lnSpc>
                <a:spcPts val="2942"/>
              </a:lnSpc>
              <a:spcBef>
                <a:spcPct val="0"/>
              </a:spcBef>
            </a:pPr>
            <a:r>
              <a:rPr lang="en-US" sz="2101">
                <a:solidFill>
                  <a:srgbClr val="000000"/>
                </a:solidFill>
                <a:latin typeface="Canva Sans"/>
                <a:ea typeface="Canva Sans"/>
                <a:cs typeface="Canva Sans"/>
                <a:sym typeface="Canva Sans"/>
              </a:rPr>
              <a:t>За разлика от </a:t>
            </a:r>
            <a:r>
              <a:rPr lang="en-US" b="true" sz="2101">
                <a:solidFill>
                  <a:srgbClr val="000000"/>
                </a:solidFill>
                <a:latin typeface="Canva Sans Bold"/>
                <a:ea typeface="Canva Sans Bold"/>
                <a:cs typeface="Canva Sans Bold"/>
                <a:sym typeface="Canva Sans Bold"/>
              </a:rPr>
              <a:t>други езици</a:t>
            </a:r>
            <a:r>
              <a:rPr lang="en-US" sz="2101">
                <a:solidFill>
                  <a:srgbClr val="000000"/>
                </a:solidFill>
                <a:latin typeface="Canva Sans"/>
                <a:ea typeface="Canva Sans"/>
                <a:cs typeface="Canva Sans"/>
                <a:sym typeface="Canva Sans"/>
              </a:rPr>
              <a:t>, в това число и </a:t>
            </a:r>
            <a:r>
              <a:rPr lang="en-US" b="true" sz="2101">
                <a:solidFill>
                  <a:srgbClr val="000000"/>
                </a:solidFill>
                <a:latin typeface="Canva Sans Bold"/>
                <a:ea typeface="Canva Sans Bold"/>
                <a:cs typeface="Canva Sans Bold"/>
                <a:sym typeface="Canva Sans Bold"/>
              </a:rPr>
              <a:t>С</a:t>
            </a:r>
            <a:r>
              <a:rPr lang="en-US" sz="2101">
                <a:solidFill>
                  <a:srgbClr val="000000"/>
                </a:solidFill>
                <a:latin typeface="Canva Sans"/>
                <a:ea typeface="Canva Sans"/>
                <a:cs typeface="Canva Sans"/>
                <a:sym typeface="Canva Sans"/>
              </a:rPr>
              <a:t>, където даден метод връща </a:t>
            </a:r>
            <a:r>
              <a:rPr lang="en-US" b="true" sz="2101">
                <a:solidFill>
                  <a:srgbClr val="000000"/>
                </a:solidFill>
                <a:latin typeface="Canva Sans Bold"/>
                <a:ea typeface="Canva Sans Bold"/>
                <a:cs typeface="Canva Sans Bold"/>
                <a:sym typeface="Canva Sans Bold"/>
              </a:rPr>
              <a:t>някакъв код за грешка</a:t>
            </a:r>
            <a:r>
              <a:rPr lang="en-US" sz="2101">
                <a:solidFill>
                  <a:srgbClr val="000000"/>
                </a:solidFill>
                <a:latin typeface="Canva Sans"/>
                <a:ea typeface="Canva Sans"/>
                <a:cs typeface="Canva Sans"/>
                <a:sym typeface="Canva Sans"/>
              </a:rPr>
              <a:t> и след това този код трябва да бъде </a:t>
            </a:r>
            <a:r>
              <a:rPr lang="en-US" b="true" sz="2101">
                <a:solidFill>
                  <a:srgbClr val="000000"/>
                </a:solidFill>
                <a:latin typeface="Canva Sans Bold"/>
                <a:ea typeface="Canva Sans Bold"/>
                <a:cs typeface="Canva Sans Bold"/>
                <a:sym typeface="Canva Sans Bold"/>
              </a:rPr>
              <a:t>внимателно проверяван</a:t>
            </a:r>
            <a:r>
              <a:rPr lang="en-US" sz="2101">
                <a:solidFill>
                  <a:srgbClr val="000000"/>
                </a:solidFill>
                <a:latin typeface="Canva Sans"/>
                <a:ea typeface="Canva Sans"/>
                <a:cs typeface="Canva Sans"/>
                <a:sym typeface="Canva Sans"/>
              </a:rPr>
              <a:t>, </a:t>
            </a:r>
            <a:r>
              <a:rPr lang="en-US" b="true" sz="2101">
                <a:solidFill>
                  <a:srgbClr val="000000"/>
                </a:solidFill>
                <a:latin typeface="Canva Sans Bold"/>
                <a:ea typeface="Canva Sans Bold"/>
                <a:cs typeface="Canva Sans Bold"/>
                <a:sym typeface="Canva Sans Bold"/>
              </a:rPr>
              <a:t>Java </a:t>
            </a:r>
            <a:r>
              <a:rPr lang="en-US" sz="2101">
                <a:solidFill>
                  <a:srgbClr val="000000"/>
                </a:solidFill>
                <a:latin typeface="Canva Sans"/>
                <a:ea typeface="Canva Sans"/>
                <a:cs typeface="Canva Sans"/>
                <a:sym typeface="Canva Sans"/>
              </a:rPr>
              <a:t>предоставя </a:t>
            </a:r>
            <a:r>
              <a:rPr lang="en-US" b="true" sz="2101">
                <a:solidFill>
                  <a:srgbClr val="000000"/>
                </a:solidFill>
                <a:latin typeface="Canva Sans Bold"/>
                <a:ea typeface="Canva Sans Bold"/>
                <a:cs typeface="Canva Sans Bold"/>
                <a:sym typeface="Canva Sans Bold"/>
              </a:rPr>
              <a:t>елега</a:t>
            </a:r>
            <a:r>
              <a:rPr lang="en-US" b="true" sz="2101">
                <a:solidFill>
                  <a:srgbClr val="000000"/>
                </a:solidFill>
                <a:latin typeface="Canva Sans Bold"/>
                <a:ea typeface="Canva Sans Bold"/>
                <a:cs typeface="Canva Sans Bold"/>
                <a:sym typeface="Canva Sans Bold"/>
              </a:rPr>
              <a:t>нтен </a:t>
            </a:r>
            <a:r>
              <a:rPr lang="en-US" b="true" sz="2101">
                <a:solidFill>
                  <a:srgbClr val="000000"/>
                </a:solidFill>
                <a:latin typeface="Canva Sans Bold"/>
                <a:ea typeface="Canva Sans Bold"/>
                <a:cs typeface="Canva Sans Bold"/>
                <a:sym typeface="Canva Sans Bold"/>
              </a:rPr>
              <a:t>н</a:t>
            </a:r>
            <a:r>
              <a:rPr lang="en-US" b="true" sz="2101">
                <a:solidFill>
                  <a:srgbClr val="000000"/>
                </a:solidFill>
                <a:latin typeface="Canva Sans Bold"/>
                <a:ea typeface="Canva Sans Bold"/>
                <a:cs typeface="Canva Sans Bold"/>
                <a:sym typeface="Canva Sans Bold"/>
              </a:rPr>
              <a:t>ачин</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з</a:t>
            </a:r>
            <a:r>
              <a:rPr lang="en-US" sz="2101">
                <a:solidFill>
                  <a:srgbClr val="000000"/>
                </a:solidFill>
                <a:latin typeface="Canva Sans"/>
                <a:ea typeface="Canva Sans"/>
                <a:cs typeface="Canva Sans"/>
                <a:sym typeface="Canva Sans"/>
              </a:rPr>
              <a:t>а об</a:t>
            </a:r>
            <a:r>
              <a:rPr lang="en-US" sz="2101">
                <a:solidFill>
                  <a:srgbClr val="000000"/>
                </a:solidFill>
                <a:latin typeface="Canva Sans"/>
                <a:ea typeface="Canva Sans"/>
                <a:cs typeface="Canva Sans"/>
                <a:sym typeface="Canva Sans"/>
              </a:rPr>
              <a:t>р</a:t>
            </a:r>
            <a:r>
              <a:rPr lang="en-US" sz="2101">
                <a:solidFill>
                  <a:srgbClr val="000000"/>
                </a:solidFill>
                <a:latin typeface="Canva Sans"/>
                <a:ea typeface="Canva Sans"/>
                <a:cs typeface="Canva Sans"/>
                <a:sym typeface="Canva Sans"/>
              </a:rPr>
              <a:t>аботка на </a:t>
            </a:r>
            <a:r>
              <a:rPr lang="en-US" b="true" sz="2101">
                <a:solidFill>
                  <a:srgbClr val="000000"/>
                </a:solidFill>
                <a:latin typeface="Canva Sans Bold"/>
                <a:ea typeface="Canva Sans Bold"/>
                <a:cs typeface="Canva Sans Bold"/>
                <a:sym typeface="Canva Sans Bold"/>
              </a:rPr>
              <a:t>изключения</a:t>
            </a:r>
            <a:r>
              <a:rPr lang="en-US" sz="2101">
                <a:solidFill>
                  <a:srgbClr val="000000"/>
                </a:solidFill>
                <a:latin typeface="Canva Sans"/>
                <a:ea typeface="Canva Sans"/>
                <a:cs typeface="Canva Sans"/>
                <a:sym typeface="Canva Sans"/>
              </a:rPr>
              <a:t>.</a:t>
            </a:r>
          </a:p>
        </p:txBody>
      </p:sp>
      <p:sp>
        <p:nvSpPr>
          <p:cNvPr name="TextBox 17" id="17"/>
          <p:cNvSpPr txBox="true"/>
          <p:nvPr/>
        </p:nvSpPr>
        <p:spPr>
          <a:xfrm rot="0">
            <a:off x="8861571" y="5831432"/>
            <a:ext cx="6348184" cy="1470786"/>
          </a:xfrm>
          <a:prstGeom prst="rect">
            <a:avLst/>
          </a:prstGeom>
        </p:spPr>
        <p:txBody>
          <a:bodyPr anchor="t" rtlCol="false" tIns="0" lIns="0" bIns="0" rIns="0">
            <a:spAutoFit/>
          </a:bodyPr>
          <a:lstStyle/>
          <a:p>
            <a:pPr algn="just">
              <a:lnSpc>
                <a:spcPts val="2942"/>
              </a:lnSpc>
              <a:spcBef>
                <a:spcPct val="0"/>
              </a:spcBef>
            </a:pPr>
            <a:r>
              <a:rPr lang="en-US" sz="2101">
                <a:solidFill>
                  <a:srgbClr val="000000"/>
                </a:solidFill>
                <a:latin typeface="Canva Sans"/>
                <a:ea typeface="Canva Sans"/>
                <a:cs typeface="Canva Sans"/>
                <a:sym typeface="Canva Sans"/>
              </a:rPr>
              <a:t>В </a:t>
            </a:r>
            <a:r>
              <a:rPr lang="en-US" b="true" sz="2101">
                <a:solidFill>
                  <a:srgbClr val="000000"/>
                </a:solidFill>
                <a:latin typeface="Canva Sans Bold"/>
                <a:ea typeface="Canva Sans Bold"/>
                <a:cs typeface="Canva Sans Bold"/>
                <a:sym typeface="Canva Sans Bold"/>
              </a:rPr>
              <a:t>Java</a:t>
            </a:r>
            <a:r>
              <a:rPr lang="en-US" sz="2101">
                <a:solidFill>
                  <a:srgbClr val="000000"/>
                </a:solidFill>
                <a:latin typeface="Canva Sans"/>
                <a:ea typeface="Canva Sans"/>
                <a:cs typeface="Canva Sans"/>
                <a:sym typeface="Canva Sans"/>
              </a:rPr>
              <a:t> всички </a:t>
            </a:r>
            <a:r>
              <a:rPr lang="en-US" b="true" sz="2101">
                <a:solidFill>
                  <a:srgbClr val="000000"/>
                </a:solidFill>
                <a:latin typeface="Canva Sans Bold"/>
                <a:ea typeface="Canva Sans Bold"/>
                <a:cs typeface="Canva Sans Bold"/>
                <a:sym typeface="Canva Sans Bold"/>
              </a:rPr>
              <a:t>изключения </a:t>
            </a:r>
            <a:r>
              <a:rPr lang="en-US" sz="2101">
                <a:solidFill>
                  <a:srgbClr val="000000"/>
                </a:solidFill>
                <a:latin typeface="Canva Sans"/>
                <a:ea typeface="Canva Sans"/>
                <a:cs typeface="Canva Sans"/>
                <a:sym typeface="Canva Sans"/>
              </a:rPr>
              <a:t>са представят в </a:t>
            </a:r>
            <a:r>
              <a:rPr lang="en-US" b="true" sz="2101">
                <a:solidFill>
                  <a:srgbClr val="000000"/>
                </a:solidFill>
                <a:latin typeface="Canva Sans Bold"/>
                <a:ea typeface="Canva Sans Bold"/>
                <a:cs typeface="Canva Sans Bold"/>
                <a:sym typeface="Canva Sans Bold"/>
              </a:rPr>
              <a:t>класове</a:t>
            </a:r>
            <a:r>
              <a:rPr lang="en-US" sz="2101">
                <a:solidFill>
                  <a:srgbClr val="000000"/>
                </a:solidFill>
                <a:latin typeface="Canva Sans"/>
                <a:ea typeface="Canva Sans"/>
                <a:cs typeface="Canva Sans"/>
                <a:sym typeface="Canva Sans"/>
              </a:rPr>
              <a:t>, наследници на </a:t>
            </a:r>
            <a:r>
              <a:rPr lang="en-US" b="true" sz="2101">
                <a:solidFill>
                  <a:srgbClr val="000000"/>
                </a:solidFill>
                <a:latin typeface="Canva Sans Bold"/>
                <a:ea typeface="Canva Sans Bold"/>
                <a:cs typeface="Canva Sans Bold"/>
                <a:sym typeface="Canva Sans Bold"/>
              </a:rPr>
              <a:t>родителския клас</a:t>
            </a:r>
            <a:r>
              <a:rPr lang="en-US" sz="2101">
                <a:solidFill>
                  <a:srgbClr val="000000"/>
                </a:solidFill>
                <a:latin typeface="Canva Sans"/>
                <a:ea typeface="Canva Sans"/>
                <a:cs typeface="Canva Sans"/>
                <a:sym typeface="Canva Sans"/>
              </a:rPr>
              <a:t> на всички класове – </a:t>
            </a:r>
            <a:r>
              <a:rPr lang="en-US" b="true" sz="2101">
                <a:solidFill>
                  <a:srgbClr val="000000"/>
                </a:solidFill>
                <a:latin typeface="Canva Sans Bold"/>
                <a:ea typeface="Canva Sans Bold"/>
                <a:cs typeface="Canva Sans Bold"/>
                <a:sym typeface="Canva Sans Bold"/>
              </a:rPr>
              <a:t>Object</a:t>
            </a:r>
            <a:r>
              <a:rPr lang="en-US" sz="2101">
                <a:solidFill>
                  <a:srgbClr val="000000"/>
                </a:solidFill>
                <a:latin typeface="Canva Sans"/>
                <a:ea typeface="Canva Sans"/>
                <a:cs typeface="Canva Sans"/>
                <a:sym typeface="Canva Sans"/>
              </a:rPr>
              <a:t>. От своя страна класъ</a:t>
            </a:r>
            <a:r>
              <a:rPr lang="en-US" sz="2101">
                <a:solidFill>
                  <a:srgbClr val="000000"/>
                </a:solidFill>
                <a:latin typeface="Canva Sans"/>
                <a:ea typeface="Canva Sans"/>
                <a:cs typeface="Canva Sans"/>
                <a:sym typeface="Canva Sans"/>
              </a:rPr>
              <a:t>т </a:t>
            </a:r>
            <a:r>
              <a:rPr lang="en-US" b="true" sz="2101">
                <a:solidFill>
                  <a:srgbClr val="000000"/>
                </a:solidFill>
                <a:latin typeface="Canva Sans Bold"/>
                <a:ea typeface="Canva Sans Bold"/>
                <a:cs typeface="Canva Sans Bold"/>
                <a:sym typeface="Canva Sans Bold"/>
              </a:rPr>
              <a:t>Throwable </a:t>
            </a:r>
            <a:r>
              <a:rPr lang="en-US" sz="2101">
                <a:solidFill>
                  <a:srgbClr val="000000"/>
                </a:solidFill>
                <a:latin typeface="Canva Sans"/>
                <a:ea typeface="Canva Sans"/>
                <a:cs typeface="Canva Sans"/>
                <a:sym typeface="Canva Sans"/>
              </a:rPr>
              <a:t>e </a:t>
            </a:r>
            <a:r>
              <a:rPr lang="en-US" b="true" sz="2101">
                <a:solidFill>
                  <a:srgbClr val="000000"/>
                </a:solidFill>
                <a:latin typeface="Canva Sans Bold"/>
                <a:ea typeface="Canva Sans Bold"/>
                <a:cs typeface="Canva Sans Bold"/>
                <a:sym typeface="Canva Sans Bold"/>
              </a:rPr>
              <a:t>р</a:t>
            </a:r>
            <a:r>
              <a:rPr lang="en-US" b="true" sz="2101">
                <a:solidFill>
                  <a:srgbClr val="000000"/>
                </a:solidFill>
                <a:latin typeface="Canva Sans Bold"/>
                <a:ea typeface="Canva Sans Bold"/>
                <a:cs typeface="Canva Sans Bold"/>
                <a:sym typeface="Canva Sans Bold"/>
              </a:rPr>
              <a:t>одител </a:t>
            </a:r>
            <a:r>
              <a:rPr lang="en-US" sz="2101">
                <a:solidFill>
                  <a:srgbClr val="000000"/>
                </a:solidFill>
                <a:latin typeface="Canva Sans"/>
                <a:ea typeface="Canva Sans"/>
                <a:cs typeface="Canva Sans"/>
                <a:sym typeface="Canva Sans"/>
              </a:rPr>
              <a:t>на всички </a:t>
            </a:r>
            <a:r>
              <a:rPr lang="en-US" b="true" sz="2101">
                <a:solidFill>
                  <a:srgbClr val="000000"/>
                </a:solidFill>
                <a:latin typeface="Canva Sans Bold"/>
                <a:ea typeface="Canva Sans Bold"/>
                <a:cs typeface="Canva Sans Bold"/>
                <a:sym typeface="Canva Sans Bold"/>
              </a:rPr>
              <a:t>изключения</a:t>
            </a:r>
            <a:r>
              <a:rPr lang="en-US" sz="2101">
                <a:solidFill>
                  <a:srgbClr val="000000"/>
                </a:solidFill>
                <a:latin typeface="Canva Sans"/>
                <a:ea typeface="Canva Sans"/>
                <a:cs typeface="Canva Sans"/>
                <a:sym typeface="Canva Sans"/>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7839179" y="2627791"/>
            <a:ext cx="15026802" cy="1591351"/>
          </a:xfrm>
          <a:custGeom>
            <a:avLst/>
            <a:gdLst/>
            <a:ahLst/>
            <a:cxnLst/>
            <a:rect r="r" b="b" t="t" l="l"/>
            <a:pathLst>
              <a:path h="1591351" w="15026802">
                <a:moveTo>
                  <a:pt x="0" y="0"/>
                </a:moveTo>
                <a:lnTo>
                  <a:pt x="15026802" y="0"/>
                </a:lnTo>
                <a:lnTo>
                  <a:pt x="15026802" y="1591351"/>
                </a:lnTo>
                <a:lnTo>
                  <a:pt x="0" y="159135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2398111" y="0"/>
            <a:ext cx="5908939" cy="6647557"/>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alpha val="0"/>
              </a:srgbClr>
            </a:solidFill>
            <a:ln w="12700">
              <a:solidFill>
                <a:srgbClr val="000000"/>
              </a:solidFill>
            </a:ln>
          </p:spPr>
        </p:sp>
      </p:grpSp>
      <p:grpSp>
        <p:nvGrpSpPr>
          <p:cNvPr name="Group 7" id="7"/>
          <p:cNvGrpSpPr/>
          <p:nvPr/>
        </p:nvGrpSpPr>
        <p:grpSpPr>
          <a:xfrm rot="0">
            <a:off x="-4052897" y="0"/>
            <a:ext cx="22359947" cy="1593906"/>
            <a:chOff x="0" y="0"/>
            <a:chExt cx="2167303" cy="154494"/>
          </a:xfrm>
        </p:grpSpPr>
        <p:sp>
          <p:nvSpPr>
            <p:cNvPr name="Freeform 8" id="8"/>
            <p:cNvSpPr/>
            <p:nvPr/>
          </p:nvSpPr>
          <p:spPr>
            <a:xfrm flipH="false" flipV="false" rot="0">
              <a:off x="0" y="0"/>
              <a:ext cx="2167303" cy="154494"/>
            </a:xfrm>
            <a:custGeom>
              <a:avLst/>
              <a:gdLst/>
              <a:ahLst/>
              <a:cxnLst/>
              <a:rect r="r" b="b" t="t" l="l"/>
              <a:pathLst>
                <a:path h="154494" w="2167303">
                  <a:moveTo>
                    <a:pt x="1964103" y="0"/>
                  </a:moveTo>
                  <a:lnTo>
                    <a:pt x="0" y="0"/>
                  </a:lnTo>
                  <a:lnTo>
                    <a:pt x="203200" y="154494"/>
                  </a:lnTo>
                  <a:lnTo>
                    <a:pt x="2167303" y="154494"/>
                  </a:lnTo>
                  <a:lnTo>
                    <a:pt x="1964103" y="0"/>
                  </a:lnTo>
                  <a:close/>
                </a:path>
              </a:pathLst>
            </a:custGeom>
            <a:solidFill>
              <a:srgbClr val="010101"/>
            </a:solidFill>
            <a:ln cap="sq">
              <a:noFill/>
              <a:prstDash val="solid"/>
              <a:miter/>
            </a:ln>
          </p:spPr>
        </p:sp>
        <p:sp>
          <p:nvSpPr>
            <p:cNvPr name="TextBox 9" id="9"/>
            <p:cNvSpPr txBox="true"/>
            <p:nvPr/>
          </p:nvSpPr>
          <p:spPr>
            <a:xfrm>
              <a:off x="101600" y="-19050"/>
              <a:ext cx="1964103" cy="17354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a:grpSpLocks noChangeAspect="true"/>
          </p:cNvGrpSpPr>
          <p:nvPr/>
        </p:nvGrpSpPr>
        <p:grpSpPr>
          <a:xfrm rot="0">
            <a:off x="12398111" y="0"/>
            <a:ext cx="5908939" cy="6647557"/>
            <a:chOff x="0" y="0"/>
            <a:chExt cx="5370413" cy="6041715"/>
          </a:xfrm>
        </p:grpSpPr>
        <p:sp>
          <p:nvSpPr>
            <p:cNvPr name="Freeform 11" id="11"/>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12" id="12"/>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sp>
        <p:nvSpPr>
          <p:cNvPr name="TextBox 13" id="13"/>
          <p:cNvSpPr txBox="true"/>
          <p:nvPr/>
        </p:nvSpPr>
        <p:spPr>
          <a:xfrm rot="0">
            <a:off x="1523159" y="218167"/>
            <a:ext cx="9734574" cy="1033748"/>
          </a:xfrm>
          <a:prstGeom prst="rect">
            <a:avLst/>
          </a:prstGeom>
        </p:spPr>
        <p:txBody>
          <a:bodyPr anchor="t" rtlCol="false" tIns="0" lIns="0" bIns="0" rIns="0">
            <a:spAutoFit/>
          </a:bodyPr>
          <a:lstStyle/>
          <a:p>
            <a:pPr algn="ctr" marL="0" indent="0" lvl="0">
              <a:lnSpc>
                <a:spcPts val="8320"/>
              </a:lnSpc>
              <a:spcBef>
                <a:spcPct val="0"/>
              </a:spcBef>
            </a:pPr>
            <a:r>
              <a:rPr lang="en-US" sz="6029" spc="48">
                <a:solidFill>
                  <a:srgbClr val="FFFFFF"/>
                </a:solidFill>
                <a:latin typeface="Archivo Black"/>
                <a:ea typeface="Archivo Black"/>
                <a:cs typeface="Archivo Black"/>
                <a:sym typeface="Archivo Black"/>
              </a:rPr>
              <a:t>ИЗКЛЮЧЕНИЯ</a:t>
            </a:r>
          </a:p>
        </p:txBody>
      </p:sp>
      <p:sp>
        <p:nvSpPr>
          <p:cNvPr name="TextBox 14" id="14"/>
          <p:cNvSpPr txBox="true"/>
          <p:nvPr/>
        </p:nvSpPr>
        <p:spPr>
          <a:xfrm rot="0">
            <a:off x="501580" y="1747309"/>
            <a:ext cx="12127095" cy="2213824"/>
          </a:xfrm>
          <a:prstGeom prst="rect">
            <a:avLst/>
          </a:prstGeom>
        </p:spPr>
        <p:txBody>
          <a:bodyPr anchor="t" rtlCol="false" tIns="0" lIns="0" bIns="0" rIns="0">
            <a:spAutoFit/>
          </a:bodyPr>
          <a:lstStyle/>
          <a:p>
            <a:pPr algn="just">
              <a:lnSpc>
                <a:spcPts val="2942"/>
              </a:lnSpc>
              <a:spcBef>
                <a:spcPct val="0"/>
              </a:spcBef>
            </a:pPr>
            <a:r>
              <a:rPr lang="en-US" sz="2101">
                <a:solidFill>
                  <a:srgbClr val="000000"/>
                </a:solidFill>
                <a:latin typeface="Canva Sans"/>
                <a:ea typeface="Canva Sans"/>
                <a:cs typeface="Canva Sans"/>
                <a:sym typeface="Canva Sans"/>
              </a:rPr>
              <a:t>Класът </a:t>
            </a:r>
            <a:r>
              <a:rPr lang="en-US" b="true" sz="2101">
                <a:solidFill>
                  <a:srgbClr val="FF3131"/>
                </a:solidFill>
                <a:latin typeface="Canva Sans Bold"/>
                <a:ea typeface="Canva Sans Bold"/>
                <a:cs typeface="Canva Sans Bold"/>
                <a:sym typeface="Canva Sans Bold"/>
              </a:rPr>
              <a:t>Error</a:t>
            </a:r>
            <a:r>
              <a:rPr lang="en-US" sz="2101">
                <a:solidFill>
                  <a:srgbClr val="000000"/>
                </a:solidFill>
                <a:latin typeface="Canva Sans"/>
                <a:ea typeface="Canva Sans"/>
                <a:cs typeface="Canva Sans"/>
                <a:sym typeface="Canva Sans"/>
              </a:rPr>
              <a:t>, е наследник на класа </a:t>
            </a:r>
            <a:r>
              <a:rPr lang="en-US" b="true" sz="2101">
                <a:solidFill>
                  <a:srgbClr val="FF3131"/>
                </a:solidFill>
                <a:latin typeface="Canva Sans Bold"/>
                <a:ea typeface="Canva Sans Bold"/>
                <a:cs typeface="Canva Sans Bold"/>
                <a:sym typeface="Canva Sans Bold"/>
              </a:rPr>
              <a:t>Throwable</a:t>
            </a:r>
            <a:r>
              <a:rPr lang="en-US" sz="2101">
                <a:solidFill>
                  <a:srgbClr val="000000"/>
                </a:solidFill>
                <a:latin typeface="Canva Sans"/>
                <a:ea typeface="Canva Sans"/>
                <a:cs typeface="Canva Sans"/>
                <a:sym typeface="Canva Sans"/>
              </a:rPr>
              <a:t>.</a:t>
            </a:r>
            <a:r>
              <a:rPr lang="en-US" b="true" sz="2101">
                <a:solidFill>
                  <a:srgbClr val="000000"/>
                </a:solidFill>
                <a:latin typeface="Canva Sans Bold"/>
                <a:ea typeface="Canva Sans Bold"/>
                <a:cs typeface="Canva Sans Bold"/>
                <a:sym typeface="Canva Sans Bold"/>
              </a:rPr>
              <a:t> </a:t>
            </a:r>
            <a:r>
              <a:rPr lang="en-US" b="true" sz="2101">
                <a:solidFill>
                  <a:srgbClr val="004AAD"/>
                </a:solidFill>
                <a:latin typeface="Canva Sans Bold"/>
                <a:ea typeface="Canva Sans Bold"/>
                <a:cs typeface="Canva Sans Bold"/>
                <a:sym typeface="Canva Sans Bold"/>
              </a:rPr>
              <a:t>Грешките</a:t>
            </a:r>
            <a:r>
              <a:rPr lang="en-US" sz="2101">
                <a:solidFill>
                  <a:srgbClr val="004AAD"/>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от то</a:t>
            </a:r>
            <a:r>
              <a:rPr lang="en-US" sz="2101">
                <a:solidFill>
                  <a:srgbClr val="000000"/>
                </a:solidFill>
                <a:latin typeface="Canva Sans"/>
                <a:ea typeface="Canva Sans"/>
                <a:cs typeface="Canva Sans"/>
                <a:sym typeface="Canva Sans"/>
              </a:rPr>
              <a:t>зи </a:t>
            </a:r>
            <a:r>
              <a:rPr lang="en-US" b="true" sz="2101">
                <a:solidFill>
                  <a:srgbClr val="FF3131"/>
                </a:solidFill>
                <a:latin typeface="Canva Sans Bold"/>
                <a:ea typeface="Canva Sans Bold"/>
                <a:cs typeface="Canva Sans Bold"/>
                <a:sym typeface="Canva Sans Bold"/>
              </a:rPr>
              <a:t>клас</a:t>
            </a:r>
            <a:r>
              <a:rPr lang="en-US" sz="2101">
                <a:solidFill>
                  <a:srgbClr val="FF3131"/>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са </a:t>
            </a:r>
            <a:r>
              <a:rPr lang="en-US" b="true" sz="2101">
                <a:solidFill>
                  <a:srgbClr val="FF3131"/>
                </a:solidFill>
                <a:latin typeface="Canva Sans Bold"/>
                <a:ea typeface="Canva Sans Bold"/>
                <a:cs typeface="Canva Sans Bold"/>
                <a:sym typeface="Canva Sans Bold"/>
              </a:rPr>
              <a:t>критични</a:t>
            </a:r>
            <a:r>
              <a:rPr lang="en-US" sz="2101">
                <a:solidFill>
                  <a:srgbClr val="FF3131"/>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за </a:t>
            </a:r>
            <a:r>
              <a:rPr lang="en-US" b="true" sz="2101">
                <a:solidFill>
                  <a:srgbClr val="004AAD"/>
                </a:solidFill>
                <a:latin typeface="Canva Sans Bold"/>
                <a:ea typeface="Canva Sans Bold"/>
                <a:cs typeface="Canva Sans Bold"/>
                <a:sym typeface="Canva Sans Bold"/>
              </a:rPr>
              <a:t>изпълнението на програмата</a:t>
            </a:r>
            <a:r>
              <a:rPr lang="en-US" sz="2101">
                <a:solidFill>
                  <a:srgbClr val="000000"/>
                </a:solidFill>
                <a:latin typeface="Canva Sans"/>
                <a:ea typeface="Canva Sans"/>
                <a:cs typeface="Canva Sans"/>
                <a:sym typeface="Canva Sans"/>
              </a:rPr>
              <a:t> и при тяхната поява </a:t>
            </a:r>
            <a:r>
              <a:rPr lang="en-US" b="true" sz="2101">
                <a:solidFill>
                  <a:srgbClr val="FF3131"/>
                </a:solidFill>
                <a:latin typeface="Canva Sans Bold"/>
                <a:ea typeface="Canva Sans Bold"/>
                <a:cs typeface="Canva Sans Bold"/>
                <a:sym typeface="Canva Sans Bold"/>
              </a:rPr>
              <a:t>програмата не може</a:t>
            </a:r>
            <a:r>
              <a:rPr lang="en-US" sz="2101">
                <a:solidFill>
                  <a:srgbClr val="000000"/>
                </a:solidFill>
                <a:latin typeface="Canva Sans"/>
                <a:ea typeface="Canva Sans"/>
                <a:cs typeface="Canva Sans"/>
                <a:sym typeface="Canva Sans"/>
              </a:rPr>
              <a:t> да бъде </a:t>
            </a:r>
            <a:r>
              <a:rPr lang="en-US" b="true" sz="2101">
                <a:solidFill>
                  <a:srgbClr val="004AAD"/>
                </a:solidFill>
                <a:latin typeface="Canva Sans Bold"/>
                <a:ea typeface="Canva Sans Bold"/>
                <a:cs typeface="Canva Sans Bold"/>
                <a:sym typeface="Canva Sans Bold"/>
              </a:rPr>
              <a:t>възстановена</a:t>
            </a:r>
            <a:r>
              <a:rPr lang="en-US" sz="2101">
                <a:solidFill>
                  <a:srgbClr val="000000"/>
                </a:solidFill>
                <a:latin typeface="Canva Sans"/>
                <a:ea typeface="Canva Sans"/>
                <a:cs typeface="Canva Sans"/>
                <a:sym typeface="Canva Sans"/>
              </a:rPr>
              <a:t>. </a:t>
            </a:r>
            <a:r>
              <a:rPr lang="en-US" b="true" sz="2101">
                <a:solidFill>
                  <a:srgbClr val="FF3131"/>
                </a:solidFill>
                <a:latin typeface="Canva Sans Bold"/>
                <a:ea typeface="Canva Sans Bold"/>
                <a:cs typeface="Canva Sans Bold"/>
                <a:sym typeface="Canva Sans Bold"/>
              </a:rPr>
              <a:t>Грешките</a:t>
            </a:r>
            <a:r>
              <a:rPr lang="en-US" sz="2101">
                <a:solidFill>
                  <a:srgbClr val="FF3131"/>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от този клас се </a:t>
            </a:r>
            <a:r>
              <a:rPr lang="en-US" b="true" sz="2101">
                <a:solidFill>
                  <a:srgbClr val="004AAD"/>
                </a:solidFill>
                <a:latin typeface="Canva Sans Bold"/>
                <a:ea typeface="Canva Sans Bold"/>
                <a:cs typeface="Canva Sans Bold"/>
                <a:sym typeface="Canva Sans Bold"/>
              </a:rPr>
              <a:t>„хвърлят”</a:t>
            </a:r>
            <a:r>
              <a:rPr lang="en-US" sz="2101">
                <a:solidFill>
                  <a:srgbClr val="000000"/>
                </a:solidFill>
                <a:latin typeface="Canva Sans"/>
                <a:ea typeface="Canva Sans"/>
                <a:cs typeface="Canva Sans"/>
                <a:sym typeface="Canva Sans"/>
              </a:rPr>
              <a:t> от </a:t>
            </a:r>
            <a:r>
              <a:rPr lang="en-US" b="true" sz="2101">
                <a:solidFill>
                  <a:srgbClr val="8C52FF"/>
                </a:solidFill>
                <a:latin typeface="Canva Sans Bold"/>
                <a:ea typeface="Canva Sans Bold"/>
                <a:cs typeface="Canva Sans Bold"/>
                <a:sym typeface="Canva Sans Bold"/>
              </a:rPr>
              <a:t>runtime system</a:t>
            </a:r>
            <a:r>
              <a:rPr lang="en-US" sz="2101">
                <a:solidFill>
                  <a:srgbClr val="000000"/>
                </a:solidFill>
                <a:latin typeface="Canva Sans"/>
                <a:ea typeface="Canva Sans"/>
                <a:cs typeface="Canva Sans"/>
                <a:sym typeface="Canva Sans"/>
              </a:rPr>
              <a:t> и обикновенно са </a:t>
            </a:r>
            <a:r>
              <a:rPr lang="en-US" b="true" sz="2101">
                <a:solidFill>
                  <a:srgbClr val="FF3131"/>
                </a:solidFill>
                <a:latin typeface="Canva Sans Bold"/>
                <a:ea typeface="Canva Sans Bold"/>
                <a:cs typeface="Canva Sans Bold"/>
                <a:sym typeface="Canva Sans Bold"/>
              </a:rPr>
              <a:t>следствие от някакво некоректно условие</a:t>
            </a:r>
            <a:r>
              <a:rPr lang="en-US" sz="2101">
                <a:solidFill>
                  <a:srgbClr val="000000"/>
                </a:solidFill>
                <a:latin typeface="Canva Sans"/>
                <a:ea typeface="Canva Sans"/>
                <a:cs typeface="Canva Sans"/>
                <a:sym typeface="Canva Sans"/>
              </a:rPr>
              <a:t>, което се е появило по време на </a:t>
            </a:r>
            <a:r>
              <a:rPr lang="en-US" b="true" sz="2101">
                <a:solidFill>
                  <a:srgbClr val="004AAD"/>
                </a:solidFill>
                <a:latin typeface="Canva Sans Bold"/>
                <a:ea typeface="Canva Sans Bold"/>
                <a:cs typeface="Canva Sans Bold"/>
                <a:sym typeface="Canva Sans Bold"/>
              </a:rPr>
              <a:t>изпълнение на програмата</a:t>
            </a:r>
            <a:r>
              <a:rPr lang="en-US" sz="2101">
                <a:solidFill>
                  <a:srgbClr val="000000"/>
                </a:solidFill>
                <a:latin typeface="Canva Sans"/>
                <a:ea typeface="Canva Sans"/>
                <a:cs typeface="Canva Sans"/>
                <a:sym typeface="Canva Sans"/>
              </a:rPr>
              <a:t>. </a:t>
            </a:r>
            <a:r>
              <a:rPr lang="en-US" b="true" sz="2101">
                <a:solidFill>
                  <a:srgbClr val="8C52FF"/>
                </a:solidFill>
                <a:latin typeface="Canva Sans Bold"/>
                <a:ea typeface="Canva Sans Bold"/>
                <a:cs typeface="Canva Sans Bold"/>
                <a:sym typeface="Canva Sans Bold"/>
              </a:rPr>
              <a:t>Пример </a:t>
            </a:r>
            <a:r>
              <a:rPr lang="en-US" sz="2101">
                <a:solidFill>
                  <a:srgbClr val="000000"/>
                </a:solidFill>
                <a:latin typeface="Canva Sans"/>
                <a:ea typeface="Canva Sans"/>
                <a:cs typeface="Canva Sans"/>
                <a:sym typeface="Canva Sans"/>
              </a:rPr>
              <a:t>за такива грешки са : </a:t>
            </a:r>
            <a:r>
              <a:rPr lang="en-US" b="true" sz="2101">
                <a:solidFill>
                  <a:srgbClr val="FF3131"/>
                </a:solidFill>
                <a:latin typeface="Canva Sans Bold"/>
                <a:ea typeface="Canva Sans Bold"/>
                <a:cs typeface="Canva Sans Bold"/>
                <a:sym typeface="Canva Sans Bold"/>
              </a:rPr>
              <a:t>OutofMemoryError</a:t>
            </a:r>
            <a:r>
              <a:rPr lang="en-US" sz="2101">
                <a:solidFill>
                  <a:srgbClr val="000000"/>
                </a:solidFill>
                <a:latin typeface="Canva Sans"/>
                <a:ea typeface="Canva Sans"/>
                <a:cs typeface="Canva Sans"/>
                <a:sym typeface="Canva Sans"/>
              </a:rPr>
              <a:t>, </a:t>
            </a:r>
            <a:r>
              <a:rPr lang="en-US" b="true" sz="2101">
                <a:solidFill>
                  <a:srgbClr val="FF3131"/>
                </a:solidFill>
                <a:latin typeface="Canva Sans Bold"/>
                <a:ea typeface="Canva Sans Bold"/>
                <a:cs typeface="Canva Sans Bold"/>
                <a:sym typeface="Canva Sans Bold"/>
              </a:rPr>
              <a:t>StackOverflowError</a:t>
            </a:r>
            <a:r>
              <a:rPr lang="en-US" sz="2101">
                <a:solidFill>
                  <a:srgbClr val="000000"/>
                </a:solidFill>
                <a:latin typeface="Canva Sans"/>
                <a:ea typeface="Canva Sans"/>
                <a:cs typeface="Canva Sans"/>
                <a:sym typeface="Canva Sans"/>
              </a:rPr>
              <a:t>. Нека дадем </a:t>
            </a:r>
            <a:r>
              <a:rPr lang="en-US" b="true" sz="2101">
                <a:solidFill>
                  <a:srgbClr val="8C52FF"/>
                </a:solidFill>
                <a:latin typeface="Canva Sans Bold"/>
                <a:ea typeface="Canva Sans Bold"/>
                <a:cs typeface="Canva Sans Bold"/>
                <a:sym typeface="Canva Sans Bold"/>
              </a:rPr>
              <a:t>един пример</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з</a:t>
            </a:r>
            <a:r>
              <a:rPr lang="en-US" sz="2101">
                <a:solidFill>
                  <a:srgbClr val="000000"/>
                </a:solidFill>
                <a:latin typeface="Canva Sans"/>
                <a:ea typeface="Canva Sans"/>
                <a:cs typeface="Canva Sans"/>
                <a:sym typeface="Canva Sans"/>
              </a:rPr>
              <a:t>а така</a:t>
            </a:r>
            <a:r>
              <a:rPr lang="en-US" sz="2101">
                <a:solidFill>
                  <a:srgbClr val="000000"/>
                </a:solidFill>
                <a:latin typeface="Canva Sans"/>
                <a:ea typeface="Canva Sans"/>
                <a:cs typeface="Canva Sans"/>
                <a:sym typeface="Canva Sans"/>
              </a:rPr>
              <a:t>ва </a:t>
            </a:r>
            <a:r>
              <a:rPr lang="en-US" b="true" sz="2101">
                <a:solidFill>
                  <a:srgbClr val="FF3131"/>
                </a:solidFill>
                <a:latin typeface="Canva Sans Bold"/>
                <a:ea typeface="Canva Sans Bold"/>
                <a:cs typeface="Canva Sans Bold"/>
                <a:sym typeface="Canva Sans Bold"/>
              </a:rPr>
              <a:t>грешка:</a:t>
            </a:r>
          </a:p>
        </p:txBody>
      </p:sp>
      <p:sp>
        <p:nvSpPr>
          <p:cNvPr name="TextBox 15" id="15"/>
          <p:cNvSpPr txBox="true"/>
          <p:nvPr/>
        </p:nvSpPr>
        <p:spPr>
          <a:xfrm rot="0">
            <a:off x="501580" y="4466052"/>
            <a:ext cx="9272113" cy="3868679"/>
          </a:xfrm>
          <a:prstGeom prst="rect">
            <a:avLst/>
          </a:prstGeom>
        </p:spPr>
        <p:txBody>
          <a:bodyPr anchor="t" rtlCol="false" tIns="0" lIns="0" bIns="0" rIns="0">
            <a:spAutoFit/>
          </a:bodyPr>
          <a:lstStyle/>
          <a:p>
            <a:pPr algn="just">
              <a:lnSpc>
                <a:spcPts val="2569"/>
              </a:lnSpc>
            </a:pPr>
            <a:r>
              <a:rPr lang="en-US" sz="1835" b="true">
                <a:solidFill>
                  <a:srgbClr val="000000"/>
                </a:solidFill>
                <a:latin typeface="Canva Sans Bold"/>
                <a:ea typeface="Canva Sans Bold"/>
                <a:cs typeface="Canva Sans Bold"/>
                <a:sym typeface="Canva Sans Bold"/>
              </a:rPr>
              <a:t>public class </a:t>
            </a:r>
            <a:r>
              <a:rPr lang="en-US" sz="1835">
                <a:solidFill>
                  <a:srgbClr val="000000"/>
                </a:solidFill>
                <a:latin typeface="Canva Sans"/>
                <a:ea typeface="Canva Sans"/>
                <a:cs typeface="Canva Sans"/>
                <a:sym typeface="Canva Sans"/>
              </a:rPr>
              <a:t>ErrorExample</a:t>
            </a:r>
            <a:r>
              <a:rPr lang="en-US" sz="1835" b="true">
                <a:solidFill>
                  <a:srgbClr val="000000"/>
                </a:solidFill>
                <a:latin typeface="Canva Sans Bold"/>
                <a:ea typeface="Canva Sans Bold"/>
                <a:cs typeface="Canva Sans Bold"/>
                <a:sym typeface="Canva Sans Bold"/>
              </a:rPr>
              <a:t> {</a:t>
            </a:r>
          </a:p>
          <a:p>
            <a:pPr algn="just">
              <a:lnSpc>
                <a:spcPts val="2569"/>
              </a:lnSpc>
            </a:pPr>
            <a:r>
              <a:rPr lang="en-US" sz="1835">
                <a:solidFill>
                  <a:srgbClr val="000000"/>
                </a:solidFill>
                <a:latin typeface="Canva Sans"/>
                <a:ea typeface="Canva Sans"/>
                <a:cs typeface="Canva Sans"/>
                <a:sym typeface="Canva Sans"/>
              </a:rPr>
              <a:t>     </a:t>
            </a:r>
            <a:r>
              <a:rPr lang="en-US" sz="1835" b="true">
                <a:solidFill>
                  <a:srgbClr val="000000"/>
                </a:solidFill>
                <a:latin typeface="Canva Sans Bold"/>
                <a:ea typeface="Canva Sans Bold"/>
                <a:cs typeface="Canva Sans Bold"/>
                <a:sym typeface="Canva Sans Bold"/>
              </a:rPr>
              <a:t>public static void </a:t>
            </a:r>
            <a:r>
              <a:rPr lang="en-US" sz="1835">
                <a:solidFill>
                  <a:srgbClr val="000000"/>
                </a:solidFill>
                <a:latin typeface="Canva Sans"/>
                <a:ea typeface="Canva Sans"/>
                <a:cs typeface="Canva Sans"/>
                <a:sym typeface="Canva Sans"/>
              </a:rPr>
              <a:t>main(String[] args)</a:t>
            </a:r>
            <a:r>
              <a:rPr lang="en-US" sz="1835" b="true">
                <a:solidFill>
                  <a:srgbClr val="000000"/>
                </a:solidFill>
                <a:latin typeface="Canva Sans Bold"/>
                <a:ea typeface="Canva Sans Bold"/>
                <a:cs typeface="Canva Sans Bold"/>
                <a:sym typeface="Canva Sans Bold"/>
              </a:rPr>
              <a:t> {</a:t>
            </a:r>
          </a:p>
          <a:p>
            <a:pPr algn="just">
              <a:lnSpc>
                <a:spcPts val="2569"/>
              </a:lnSpc>
            </a:pPr>
            <a:r>
              <a:rPr lang="en-US" sz="1835">
                <a:solidFill>
                  <a:srgbClr val="000000"/>
                </a:solidFill>
                <a:latin typeface="Canva Sans"/>
                <a:ea typeface="Canva Sans"/>
                <a:cs typeface="Canva Sans"/>
                <a:sym typeface="Canva Sans"/>
              </a:rPr>
              <a:t>          </a:t>
            </a:r>
            <a:r>
              <a:rPr lang="en-US" sz="1835">
                <a:solidFill>
                  <a:srgbClr val="000000"/>
                </a:solidFill>
                <a:latin typeface="Canva Sans"/>
                <a:ea typeface="Canva Sans"/>
                <a:cs typeface="Canva Sans"/>
                <a:sym typeface="Canva Sans"/>
              </a:rPr>
              <a:t>ErrorExample </a:t>
            </a:r>
            <a:r>
              <a:rPr lang="en-US" sz="1835" b="true">
                <a:solidFill>
                  <a:srgbClr val="000000"/>
                </a:solidFill>
                <a:latin typeface="Canva Sans Bold"/>
                <a:ea typeface="Canva Sans Bold"/>
                <a:cs typeface="Canva Sans Bold"/>
                <a:sym typeface="Canva Sans Bold"/>
              </a:rPr>
              <a:t>err </a:t>
            </a:r>
            <a:r>
              <a:rPr lang="en-US" sz="1835">
                <a:solidFill>
                  <a:srgbClr val="000000"/>
                </a:solidFill>
                <a:latin typeface="Canva Sans"/>
                <a:ea typeface="Canva Sans"/>
                <a:cs typeface="Canva Sans"/>
                <a:sym typeface="Canva Sans"/>
              </a:rPr>
              <a:t>= new ErrorExample();</a:t>
            </a:r>
          </a:p>
          <a:p>
            <a:pPr algn="just">
              <a:lnSpc>
                <a:spcPts val="2569"/>
              </a:lnSpc>
            </a:pPr>
            <a:r>
              <a:rPr lang="en-US" sz="1835">
                <a:solidFill>
                  <a:srgbClr val="000000"/>
                </a:solidFill>
                <a:latin typeface="Canva Sans"/>
                <a:ea typeface="Canva Sans"/>
                <a:cs typeface="Canva Sans"/>
                <a:sym typeface="Canva Sans"/>
              </a:rPr>
              <a:t>          </a:t>
            </a:r>
            <a:r>
              <a:rPr lang="en-US" sz="1835" b="true">
                <a:solidFill>
                  <a:srgbClr val="000000"/>
                </a:solidFill>
                <a:latin typeface="Canva Sans Bold"/>
                <a:ea typeface="Canva Sans Bold"/>
                <a:cs typeface="Canva Sans Bold"/>
                <a:sym typeface="Canva Sans Bold"/>
              </a:rPr>
              <a:t>err</a:t>
            </a:r>
            <a:r>
              <a:rPr lang="en-US" sz="1835">
                <a:solidFill>
                  <a:srgbClr val="000000"/>
                </a:solidFill>
                <a:latin typeface="Canva Sans"/>
                <a:ea typeface="Canva Sans"/>
                <a:cs typeface="Canva Sans"/>
                <a:sym typeface="Canva Sans"/>
              </a:rPr>
              <a:t>.firstMethod();</a:t>
            </a:r>
          </a:p>
          <a:p>
            <a:pPr algn="just">
              <a:lnSpc>
                <a:spcPts val="2569"/>
              </a:lnSpc>
            </a:pPr>
            <a:r>
              <a:rPr lang="en-US" sz="1835">
                <a:solidFill>
                  <a:srgbClr val="000000"/>
                </a:solidFill>
                <a:latin typeface="Canva Sans"/>
                <a:ea typeface="Canva Sans"/>
                <a:cs typeface="Canva Sans"/>
                <a:sym typeface="Canva Sans"/>
              </a:rPr>
              <a:t>     </a:t>
            </a:r>
            <a:r>
              <a:rPr lang="en-US" sz="1835" b="true">
                <a:solidFill>
                  <a:srgbClr val="000000"/>
                </a:solidFill>
                <a:latin typeface="Canva Sans Bold"/>
                <a:ea typeface="Canva Sans Bold"/>
                <a:cs typeface="Canva Sans Bold"/>
                <a:sym typeface="Canva Sans Bold"/>
              </a:rPr>
              <a:t>}</a:t>
            </a:r>
          </a:p>
          <a:p>
            <a:pPr algn="just">
              <a:lnSpc>
                <a:spcPts val="2569"/>
              </a:lnSpc>
            </a:pPr>
            <a:r>
              <a:rPr lang="en-US" sz="1835">
                <a:solidFill>
                  <a:srgbClr val="000000"/>
                </a:solidFill>
                <a:latin typeface="Canva Sans"/>
                <a:ea typeface="Canva Sans"/>
                <a:cs typeface="Canva Sans"/>
                <a:sym typeface="Canva Sans"/>
              </a:rPr>
              <a:t>     </a:t>
            </a:r>
            <a:r>
              <a:rPr lang="en-US" sz="1835" b="true">
                <a:solidFill>
                  <a:srgbClr val="000000"/>
                </a:solidFill>
                <a:latin typeface="Canva Sans Bold"/>
                <a:ea typeface="Canva Sans Bold"/>
                <a:cs typeface="Canva Sans Bold"/>
                <a:sym typeface="Canva Sans Bold"/>
              </a:rPr>
              <a:t>public void</a:t>
            </a:r>
            <a:r>
              <a:rPr lang="en-US" sz="1835">
                <a:solidFill>
                  <a:srgbClr val="000000"/>
                </a:solidFill>
                <a:latin typeface="Canva Sans"/>
                <a:ea typeface="Canva Sans"/>
                <a:cs typeface="Canva Sans"/>
                <a:sym typeface="Canva Sans"/>
              </a:rPr>
              <a:t> firstMethod()</a:t>
            </a:r>
            <a:r>
              <a:rPr lang="en-US" sz="1835" b="true">
                <a:solidFill>
                  <a:srgbClr val="000000"/>
                </a:solidFill>
                <a:latin typeface="Canva Sans Bold"/>
                <a:ea typeface="Canva Sans Bold"/>
                <a:cs typeface="Canva Sans Bold"/>
                <a:sym typeface="Canva Sans Bold"/>
              </a:rPr>
              <a:t>{</a:t>
            </a:r>
          </a:p>
          <a:p>
            <a:pPr algn="just">
              <a:lnSpc>
                <a:spcPts val="2569"/>
              </a:lnSpc>
            </a:pPr>
            <a:r>
              <a:rPr lang="en-US" sz="1835">
                <a:solidFill>
                  <a:srgbClr val="000000"/>
                </a:solidFill>
                <a:latin typeface="Canva Sans"/>
                <a:ea typeface="Canva Sans"/>
                <a:cs typeface="Canva Sans"/>
                <a:sym typeface="Canva Sans"/>
              </a:rPr>
              <a:t>          </a:t>
            </a:r>
            <a:r>
              <a:rPr lang="en-US" sz="1835" b="true">
                <a:solidFill>
                  <a:srgbClr val="000000"/>
                </a:solidFill>
                <a:latin typeface="Canva Sans Bold"/>
                <a:ea typeface="Canva Sans Bold"/>
                <a:cs typeface="Canva Sans Bold"/>
                <a:sym typeface="Canva Sans Bold"/>
              </a:rPr>
              <a:t>this</a:t>
            </a:r>
            <a:r>
              <a:rPr lang="en-US" sz="1835">
                <a:solidFill>
                  <a:srgbClr val="000000"/>
                </a:solidFill>
                <a:latin typeface="Canva Sans"/>
                <a:ea typeface="Canva Sans"/>
                <a:cs typeface="Canva Sans"/>
                <a:sym typeface="Canva Sans"/>
              </a:rPr>
              <a:t>.secondMethod();</a:t>
            </a:r>
          </a:p>
          <a:p>
            <a:pPr algn="just">
              <a:lnSpc>
                <a:spcPts val="2569"/>
              </a:lnSpc>
            </a:pPr>
            <a:r>
              <a:rPr lang="en-US" sz="1835">
                <a:solidFill>
                  <a:srgbClr val="000000"/>
                </a:solidFill>
                <a:latin typeface="Canva Sans"/>
                <a:ea typeface="Canva Sans"/>
                <a:cs typeface="Canva Sans"/>
                <a:sym typeface="Canva Sans"/>
              </a:rPr>
              <a:t>     </a:t>
            </a:r>
            <a:r>
              <a:rPr lang="en-US" sz="1835" b="true">
                <a:solidFill>
                  <a:srgbClr val="000000"/>
                </a:solidFill>
                <a:latin typeface="Canva Sans Bold"/>
                <a:ea typeface="Canva Sans Bold"/>
                <a:cs typeface="Canva Sans Bold"/>
                <a:sym typeface="Canva Sans Bold"/>
              </a:rPr>
              <a:t>}</a:t>
            </a:r>
          </a:p>
          <a:p>
            <a:pPr algn="just">
              <a:lnSpc>
                <a:spcPts val="2569"/>
              </a:lnSpc>
            </a:pPr>
            <a:r>
              <a:rPr lang="en-US" sz="1835">
                <a:solidFill>
                  <a:srgbClr val="000000"/>
                </a:solidFill>
                <a:latin typeface="Canva Sans"/>
                <a:ea typeface="Canva Sans"/>
                <a:cs typeface="Canva Sans"/>
                <a:sym typeface="Canva Sans"/>
              </a:rPr>
              <a:t>     </a:t>
            </a:r>
            <a:r>
              <a:rPr lang="en-US" sz="1835" b="true">
                <a:solidFill>
                  <a:srgbClr val="000000"/>
                </a:solidFill>
                <a:latin typeface="Canva Sans Bold"/>
                <a:ea typeface="Canva Sans Bold"/>
                <a:cs typeface="Canva Sans Bold"/>
                <a:sym typeface="Canva Sans Bold"/>
              </a:rPr>
              <a:t>public void</a:t>
            </a:r>
            <a:r>
              <a:rPr lang="en-US" sz="1835" b="true">
                <a:solidFill>
                  <a:srgbClr val="000000"/>
                </a:solidFill>
                <a:latin typeface="Canva Sans Bold"/>
                <a:ea typeface="Canva Sans Bold"/>
                <a:cs typeface="Canva Sans Bold"/>
                <a:sym typeface="Canva Sans Bold"/>
              </a:rPr>
              <a:t> </a:t>
            </a:r>
            <a:r>
              <a:rPr lang="en-US" sz="1835">
                <a:solidFill>
                  <a:srgbClr val="000000"/>
                </a:solidFill>
                <a:latin typeface="Canva Sans"/>
                <a:ea typeface="Canva Sans"/>
                <a:cs typeface="Canva Sans"/>
                <a:sym typeface="Canva Sans"/>
              </a:rPr>
              <a:t>secondMethod()</a:t>
            </a:r>
            <a:r>
              <a:rPr lang="en-US" sz="1835" b="true">
                <a:solidFill>
                  <a:srgbClr val="000000"/>
                </a:solidFill>
                <a:latin typeface="Canva Sans Bold"/>
                <a:ea typeface="Canva Sans Bold"/>
                <a:cs typeface="Canva Sans Bold"/>
                <a:sym typeface="Canva Sans Bold"/>
              </a:rPr>
              <a:t>{</a:t>
            </a:r>
          </a:p>
          <a:p>
            <a:pPr algn="just">
              <a:lnSpc>
                <a:spcPts val="2569"/>
              </a:lnSpc>
            </a:pPr>
            <a:r>
              <a:rPr lang="en-US" sz="1835">
                <a:solidFill>
                  <a:srgbClr val="000000"/>
                </a:solidFill>
                <a:latin typeface="Canva Sans"/>
                <a:ea typeface="Canva Sans"/>
                <a:cs typeface="Canva Sans"/>
                <a:sym typeface="Canva Sans"/>
              </a:rPr>
              <a:t>          </a:t>
            </a:r>
            <a:r>
              <a:rPr lang="en-US" sz="1835" b="true">
                <a:solidFill>
                  <a:srgbClr val="000000"/>
                </a:solidFill>
                <a:latin typeface="Canva Sans Bold"/>
                <a:ea typeface="Canva Sans Bold"/>
                <a:cs typeface="Canva Sans Bold"/>
                <a:sym typeface="Canva Sans Bold"/>
              </a:rPr>
              <a:t>this</a:t>
            </a:r>
            <a:r>
              <a:rPr lang="en-US" sz="1835">
                <a:solidFill>
                  <a:srgbClr val="000000"/>
                </a:solidFill>
                <a:latin typeface="Canva Sans"/>
                <a:ea typeface="Canva Sans"/>
                <a:cs typeface="Canva Sans"/>
                <a:sym typeface="Canva Sans"/>
              </a:rPr>
              <a:t>.firstMethod();</a:t>
            </a:r>
          </a:p>
          <a:p>
            <a:pPr algn="just">
              <a:lnSpc>
                <a:spcPts val="2569"/>
              </a:lnSpc>
            </a:pPr>
            <a:r>
              <a:rPr lang="en-US" sz="1835">
                <a:solidFill>
                  <a:srgbClr val="000000"/>
                </a:solidFill>
                <a:latin typeface="Canva Sans"/>
                <a:ea typeface="Canva Sans"/>
                <a:cs typeface="Canva Sans"/>
                <a:sym typeface="Canva Sans"/>
              </a:rPr>
              <a:t>     </a:t>
            </a:r>
            <a:r>
              <a:rPr lang="en-US" sz="1835" b="true">
                <a:solidFill>
                  <a:srgbClr val="000000"/>
                </a:solidFill>
                <a:latin typeface="Canva Sans Bold"/>
                <a:ea typeface="Canva Sans Bold"/>
                <a:cs typeface="Canva Sans Bold"/>
                <a:sym typeface="Canva Sans Bold"/>
              </a:rPr>
              <a:t>}</a:t>
            </a:r>
          </a:p>
          <a:p>
            <a:pPr algn="just">
              <a:lnSpc>
                <a:spcPts val="2569"/>
              </a:lnSpc>
              <a:spcBef>
                <a:spcPct val="0"/>
              </a:spcBef>
            </a:pPr>
            <a:r>
              <a:rPr lang="en-US" b="true" sz="1835">
                <a:solidFill>
                  <a:srgbClr val="000000"/>
                </a:solidFill>
                <a:latin typeface="Canva Sans Bold"/>
                <a:ea typeface="Canva Sans Bold"/>
                <a:cs typeface="Canva Sans Bold"/>
                <a:sym typeface="Canva Sans Bold"/>
              </a:rPr>
              <a:t>}</a:t>
            </a:r>
          </a:p>
        </p:txBody>
      </p:sp>
      <p:sp>
        <p:nvSpPr>
          <p:cNvPr name="TextBox 16" id="16"/>
          <p:cNvSpPr txBox="true"/>
          <p:nvPr/>
        </p:nvSpPr>
        <p:spPr>
          <a:xfrm rot="0">
            <a:off x="1400488" y="8131516"/>
            <a:ext cx="9272113" cy="1925315"/>
          </a:xfrm>
          <a:prstGeom prst="rect">
            <a:avLst/>
          </a:prstGeom>
        </p:spPr>
        <p:txBody>
          <a:bodyPr anchor="t" rtlCol="false" tIns="0" lIns="0" bIns="0" rIns="0">
            <a:spAutoFit/>
          </a:bodyPr>
          <a:lstStyle/>
          <a:p>
            <a:pPr algn="just">
              <a:lnSpc>
                <a:spcPts val="2569"/>
              </a:lnSpc>
            </a:pPr>
            <a:r>
              <a:rPr lang="en-US" sz="1835">
                <a:solidFill>
                  <a:srgbClr val="000000"/>
                </a:solidFill>
                <a:latin typeface="Canva Sans"/>
                <a:ea typeface="Canva Sans"/>
                <a:cs typeface="Canva Sans"/>
                <a:sym typeface="Canva Sans"/>
              </a:rPr>
              <a:t>Output: </a:t>
            </a:r>
            <a:r>
              <a:rPr lang="en-US" sz="1835" b="true">
                <a:solidFill>
                  <a:srgbClr val="FF3131"/>
                </a:solidFill>
                <a:latin typeface="Canva Sans Bold"/>
                <a:ea typeface="Canva Sans Bold"/>
                <a:cs typeface="Canva Sans Bold"/>
                <a:sym typeface="Canva Sans Bold"/>
              </a:rPr>
              <a:t>Exception in thread "main" java.lang.StackOverflowError</a:t>
            </a:r>
          </a:p>
          <a:p>
            <a:pPr algn="just">
              <a:lnSpc>
                <a:spcPts val="2569"/>
              </a:lnSpc>
            </a:pPr>
            <a:r>
              <a:rPr lang="en-US" sz="1835" b="true">
                <a:solidFill>
                  <a:srgbClr val="FF3131"/>
                </a:solidFill>
                <a:latin typeface="Canva Sans Bold"/>
                <a:ea typeface="Canva Sans Bold"/>
                <a:cs typeface="Canva Sans Bold"/>
                <a:sym typeface="Canva Sans Bold"/>
              </a:rPr>
              <a:t>at </a:t>
            </a:r>
            <a:r>
              <a:rPr lang="en-US" sz="1835" b="true">
                <a:solidFill>
                  <a:srgbClr val="FF3131"/>
                </a:solidFill>
                <a:latin typeface="Canva Sans Bold"/>
                <a:ea typeface="Canva Sans Bold"/>
                <a:cs typeface="Canva Sans Bold"/>
                <a:sym typeface="Canva Sans Bold"/>
              </a:rPr>
              <a:t>error.firstMethod(error.java:9)</a:t>
            </a:r>
          </a:p>
          <a:p>
            <a:pPr algn="just">
              <a:lnSpc>
                <a:spcPts val="2569"/>
              </a:lnSpc>
            </a:pPr>
            <a:r>
              <a:rPr lang="en-US" sz="1835" b="true">
                <a:solidFill>
                  <a:srgbClr val="FF3131"/>
                </a:solidFill>
                <a:latin typeface="Canva Sans Bold"/>
                <a:ea typeface="Canva Sans Bold"/>
                <a:cs typeface="Canva Sans Bold"/>
                <a:sym typeface="Canva Sans Bold"/>
              </a:rPr>
              <a:t>at error.secondMethod(error.java:13)</a:t>
            </a:r>
          </a:p>
          <a:p>
            <a:pPr algn="just">
              <a:lnSpc>
                <a:spcPts val="2569"/>
              </a:lnSpc>
            </a:pPr>
            <a:r>
              <a:rPr lang="en-US" sz="1835" b="true">
                <a:solidFill>
                  <a:srgbClr val="FF3131"/>
                </a:solidFill>
                <a:latin typeface="Canva Sans Bold"/>
                <a:ea typeface="Canva Sans Bold"/>
                <a:cs typeface="Canva Sans Bold"/>
                <a:sym typeface="Canva Sans Bold"/>
              </a:rPr>
              <a:t>at err</a:t>
            </a:r>
            <a:r>
              <a:rPr lang="en-US" sz="1835" b="true">
                <a:solidFill>
                  <a:srgbClr val="FF3131"/>
                </a:solidFill>
                <a:latin typeface="Canva Sans Bold"/>
                <a:ea typeface="Canva Sans Bold"/>
                <a:cs typeface="Canva Sans Bold"/>
                <a:sym typeface="Canva Sans Bold"/>
              </a:rPr>
              <a:t>or.firstMethod(error.java:9)</a:t>
            </a:r>
          </a:p>
          <a:p>
            <a:pPr algn="just">
              <a:lnSpc>
                <a:spcPts val="2569"/>
              </a:lnSpc>
            </a:pPr>
            <a:r>
              <a:rPr lang="en-US" sz="1835" b="true">
                <a:solidFill>
                  <a:srgbClr val="FF3131"/>
                </a:solidFill>
                <a:latin typeface="Canva Sans Bold"/>
                <a:ea typeface="Canva Sans Bold"/>
                <a:cs typeface="Canva Sans Bold"/>
                <a:sym typeface="Canva Sans Bold"/>
              </a:rPr>
              <a:t>a</a:t>
            </a:r>
            <a:r>
              <a:rPr lang="en-US" sz="1835" b="true">
                <a:solidFill>
                  <a:srgbClr val="FF3131"/>
                </a:solidFill>
                <a:latin typeface="Canva Sans Bold"/>
                <a:ea typeface="Canva Sans Bold"/>
                <a:cs typeface="Canva Sans Bold"/>
                <a:sym typeface="Canva Sans Bold"/>
              </a:rPr>
              <a:t>t error.secondMethod(error.java:13)</a:t>
            </a:r>
          </a:p>
          <a:p>
            <a:pPr algn="just">
              <a:lnSpc>
                <a:spcPts val="2569"/>
              </a:lnSpc>
              <a:spcBef>
                <a:spcPct val="0"/>
              </a:spcBef>
            </a:pPr>
          </a:p>
        </p:txBody>
      </p:sp>
      <p:sp>
        <p:nvSpPr>
          <p:cNvPr name="TextBox 17" id="17"/>
          <p:cNvSpPr txBox="true"/>
          <p:nvPr/>
        </p:nvSpPr>
        <p:spPr>
          <a:xfrm rot="0">
            <a:off x="7649244" y="4590202"/>
            <a:ext cx="8457131" cy="2657157"/>
          </a:xfrm>
          <a:prstGeom prst="rect">
            <a:avLst/>
          </a:prstGeom>
        </p:spPr>
        <p:txBody>
          <a:bodyPr anchor="t" rtlCol="false" tIns="0" lIns="0" bIns="0" rIns="0">
            <a:spAutoFit/>
          </a:bodyPr>
          <a:lstStyle/>
          <a:p>
            <a:pPr algn="ctr">
              <a:lnSpc>
                <a:spcPts val="2642"/>
              </a:lnSpc>
              <a:spcBef>
                <a:spcPct val="0"/>
              </a:spcBef>
            </a:pPr>
            <a:r>
              <a:rPr lang="en-US" b="true" sz="1887">
                <a:solidFill>
                  <a:srgbClr val="FF3131"/>
                </a:solidFill>
                <a:latin typeface="Canva Sans Bold"/>
                <a:ea typeface="Canva Sans Bold"/>
                <a:cs typeface="Canva Sans Bold"/>
                <a:sym typeface="Canva Sans Bold"/>
              </a:rPr>
              <a:t>Изключенията</a:t>
            </a:r>
            <a:r>
              <a:rPr lang="en-US" sz="1887">
                <a:solidFill>
                  <a:srgbClr val="000000"/>
                </a:solidFill>
                <a:latin typeface="Canva Sans"/>
                <a:ea typeface="Canva Sans"/>
                <a:cs typeface="Canva Sans"/>
                <a:sym typeface="Canva Sans"/>
              </a:rPr>
              <a:t>, които се </a:t>
            </a:r>
            <a:r>
              <a:rPr lang="en-US" b="true" sz="1887">
                <a:solidFill>
                  <a:srgbClr val="004AAD"/>
                </a:solidFill>
                <a:latin typeface="Canva Sans Bold"/>
                <a:ea typeface="Canva Sans Bold"/>
                <a:cs typeface="Canva Sans Bold"/>
                <a:sym typeface="Canva Sans Bold"/>
              </a:rPr>
              <a:t>прихващат</a:t>
            </a:r>
            <a:r>
              <a:rPr lang="en-US" sz="1887">
                <a:solidFill>
                  <a:srgbClr val="004AAD"/>
                </a:solidFill>
                <a:latin typeface="Canva Sans"/>
                <a:ea typeface="Canva Sans"/>
                <a:cs typeface="Canva Sans"/>
                <a:sym typeface="Canva Sans"/>
              </a:rPr>
              <a:t> </a:t>
            </a:r>
            <a:r>
              <a:rPr lang="en-US" b="true" sz="1887">
                <a:solidFill>
                  <a:srgbClr val="004AAD"/>
                </a:solidFill>
                <a:latin typeface="Canva Sans Bold"/>
                <a:ea typeface="Canva Sans Bold"/>
                <a:cs typeface="Canva Sans Bold"/>
                <a:sym typeface="Canva Sans Bold"/>
              </a:rPr>
              <a:t>по</a:t>
            </a:r>
            <a:r>
              <a:rPr lang="en-US" b="true" sz="1887">
                <a:solidFill>
                  <a:srgbClr val="004AAD"/>
                </a:solidFill>
                <a:latin typeface="Canva Sans Bold"/>
                <a:ea typeface="Canva Sans Bold"/>
                <a:cs typeface="Canva Sans Bold"/>
                <a:sym typeface="Canva Sans Bold"/>
              </a:rPr>
              <a:t> време на компилация</a:t>
            </a:r>
            <a:r>
              <a:rPr lang="en-US" sz="1887">
                <a:solidFill>
                  <a:srgbClr val="000000"/>
                </a:solidFill>
                <a:latin typeface="Canva Sans"/>
                <a:ea typeface="Canva Sans"/>
                <a:cs typeface="Canva Sans"/>
                <a:sym typeface="Canva Sans"/>
              </a:rPr>
              <a:t> са така</a:t>
            </a:r>
            <a:r>
              <a:rPr lang="en-US" sz="1887">
                <a:solidFill>
                  <a:srgbClr val="000000"/>
                </a:solidFill>
                <a:latin typeface="Canva Sans"/>
                <a:ea typeface="Canva Sans"/>
                <a:cs typeface="Canva Sans"/>
                <a:sym typeface="Canva Sans"/>
              </a:rPr>
              <a:t> </a:t>
            </a:r>
            <a:r>
              <a:rPr lang="en-US" sz="1887">
                <a:solidFill>
                  <a:srgbClr val="000000"/>
                </a:solidFill>
                <a:latin typeface="Canva Sans"/>
                <a:ea typeface="Canva Sans"/>
                <a:cs typeface="Canva Sans"/>
                <a:sym typeface="Canva Sans"/>
              </a:rPr>
              <a:t>на</a:t>
            </a:r>
            <a:r>
              <a:rPr lang="en-US" sz="1887">
                <a:solidFill>
                  <a:srgbClr val="000000"/>
                </a:solidFill>
                <a:latin typeface="Canva Sans"/>
                <a:ea typeface="Canva Sans"/>
                <a:cs typeface="Canva Sans"/>
                <a:sym typeface="Canva Sans"/>
              </a:rPr>
              <a:t>ре</a:t>
            </a:r>
            <a:r>
              <a:rPr lang="en-US" sz="1887">
                <a:solidFill>
                  <a:srgbClr val="000000"/>
                </a:solidFill>
                <a:latin typeface="Canva Sans"/>
                <a:ea typeface="Canva Sans"/>
                <a:cs typeface="Canva Sans"/>
                <a:sym typeface="Canva Sans"/>
              </a:rPr>
              <a:t>чен</a:t>
            </a:r>
            <a:r>
              <a:rPr lang="en-US" sz="1887">
                <a:solidFill>
                  <a:srgbClr val="000000"/>
                </a:solidFill>
                <a:latin typeface="Canva Sans"/>
                <a:ea typeface="Canva Sans"/>
                <a:cs typeface="Canva Sans"/>
                <a:sym typeface="Canva Sans"/>
              </a:rPr>
              <a:t>ите</a:t>
            </a:r>
            <a:r>
              <a:rPr lang="en-US" sz="1887">
                <a:solidFill>
                  <a:srgbClr val="000000"/>
                </a:solidFill>
                <a:latin typeface="Canva Sans"/>
                <a:ea typeface="Canva Sans"/>
                <a:cs typeface="Canva Sans"/>
                <a:sym typeface="Canva Sans"/>
              </a:rPr>
              <a:t> </a:t>
            </a:r>
            <a:r>
              <a:rPr lang="en-US" b="true" sz="1887">
                <a:solidFill>
                  <a:srgbClr val="FF3131"/>
                </a:solidFill>
                <a:latin typeface="Canva Sans Bold"/>
                <a:ea typeface="Canva Sans Bold"/>
                <a:cs typeface="Canva Sans Bold"/>
                <a:sym typeface="Canva Sans Bold"/>
              </a:rPr>
              <a:t>проверени изключения</a:t>
            </a:r>
            <a:r>
              <a:rPr lang="en-US" sz="1887">
                <a:solidFill>
                  <a:srgbClr val="000000"/>
                </a:solidFill>
                <a:latin typeface="Canva Sans"/>
                <a:ea typeface="Canva Sans"/>
                <a:cs typeface="Canva Sans"/>
                <a:sym typeface="Canva Sans"/>
              </a:rPr>
              <a:t>(</a:t>
            </a:r>
            <a:r>
              <a:rPr lang="en-US" b="true" sz="1887">
                <a:solidFill>
                  <a:srgbClr val="FF3131"/>
                </a:solidFill>
                <a:latin typeface="Canva Sans Bold"/>
                <a:ea typeface="Canva Sans Bold"/>
                <a:cs typeface="Canva Sans Bold"/>
                <a:sym typeface="Canva Sans Bold"/>
              </a:rPr>
              <a:t>Checked Exception</a:t>
            </a:r>
            <a:r>
              <a:rPr lang="en-US" sz="1887">
                <a:solidFill>
                  <a:srgbClr val="000000"/>
                </a:solidFill>
                <a:latin typeface="Canva Sans"/>
                <a:ea typeface="Canva Sans"/>
                <a:cs typeface="Canva Sans"/>
                <a:sym typeface="Canva Sans"/>
              </a:rPr>
              <a:t>), a те</a:t>
            </a:r>
            <a:r>
              <a:rPr lang="en-US" sz="1887">
                <a:solidFill>
                  <a:srgbClr val="000000"/>
                </a:solidFill>
                <a:latin typeface="Canva Sans"/>
                <a:ea typeface="Canva Sans"/>
                <a:cs typeface="Canva Sans"/>
                <a:sym typeface="Canva Sans"/>
              </a:rPr>
              <a:t>зи, </a:t>
            </a:r>
            <a:r>
              <a:rPr lang="en-US" sz="1887">
                <a:solidFill>
                  <a:srgbClr val="000000"/>
                </a:solidFill>
                <a:latin typeface="Canva Sans"/>
                <a:ea typeface="Canva Sans"/>
                <a:cs typeface="Canva Sans"/>
                <a:sym typeface="Canva Sans"/>
              </a:rPr>
              <a:t>к</a:t>
            </a:r>
            <a:r>
              <a:rPr lang="en-US" sz="1887">
                <a:solidFill>
                  <a:srgbClr val="000000"/>
                </a:solidFill>
                <a:latin typeface="Canva Sans"/>
                <a:ea typeface="Canva Sans"/>
                <a:cs typeface="Canva Sans"/>
                <a:sym typeface="Canva Sans"/>
              </a:rPr>
              <a:t>оито</a:t>
            </a:r>
            <a:r>
              <a:rPr lang="en-US" sz="1887">
                <a:solidFill>
                  <a:srgbClr val="000000"/>
                </a:solidFill>
                <a:latin typeface="Canva Sans"/>
                <a:ea typeface="Canva Sans"/>
                <a:cs typeface="Canva Sans"/>
                <a:sym typeface="Canva Sans"/>
              </a:rPr>
              <a:t> </a:t>
            </a:r>
            <a:r>
              <a:rPr lang="en-US" sz="1887">
                <a:solidFill>
                  <a:srgbClr val="000000"/>
                </a:solidFill>
                <a:latin typeface="Canva Sans"/>
                <a:ea typeface="Canva Sans"/>
                <a:cs typeface="Canva Sans"/>
                <a:sym typeface="Canva Sans"/>
              </a:rPr>
              <a:t>се </a:t>
            </a:r>
            <a:r>
              <a:rPr lang="en-US" b="true" sz="1887">
                <a:solidFill>
                  <a:srgbClr val="004AAD"/>
                </a:solidFill>
                <a:latin typeface="Canva Sans Bold"/>
                <a:ea typeface="Canva Sans Bold"/>
                <a:cs typeface="Canva Sans Bold"/>
                <a:sym typeface="Canva Sans Bold"/>
              </a:rPr>
              <a:t>прихващат от JVM</a:t>
            </a:r>
            <a:r>
              <a:rPr lang="en-US" sz="1887">
                <a:solidFill>
                  <a:srgbClr val="000000"/>
                </a:solidFill>
                <a:latin typeface="Canva Sans"/>
                <a:ea typeface="Canva Sans"/>
                <a:cs typeface="Canva Sans"/>
                <a:sym typeface="Canva Sans"/>
              </a:rPr>
              <a:t> по време </a:t>
            </a:r>
            <a:r>
              <a:rPr lang="en-US" sz="1887">
                <a:solidFill>
                  <a:srgbClr val="000000"/>
                </a:solidFill>
                <a:latin typeface="Canva Sans"/>
                <a:ea typeface="Canva Sans"/>
                <a:cs typeface="Canva Sans"/>
                <a:sym typeface="Canva Sans"/>
              </a:rPr>
              <a:t>н</a:t>
            </a:r>
            <a:r>
              <a:rPr lang="en-US" sz="1887">
                <a:solidFill>
                  <a:srgbClr val="000000"/>
                </a:solidFill>
                <a:latin typeface="Canva Sans"/>
                <a:ea typeface="Canva Sans"/>
                <a:cs typeface="Canva Sans"/>
                <a:sym typeface="Canva Sans"/>
              </a:rPr>
              <a:t>а </a:t>
            </a:r>
            <a:r>
              <a:rPr lang="en-US" b="true" sz="1887">
                <a:solidFill>
                  <a:srgbClr val="FF3131"/>
                </a:solidFill>
                <a:latin typeface="Canva Sans Bold"/>
                <a:ea typeface="Canva Sans Bold"/>
                <a:cs typeface="Canva Sans Bold"/>
                <a:sym typeface="Canva Sans Bold"/>
              </a:rPr>
              <a:t>изпълнение</a:t>
            </a:r>
            <a:r>
              <a:rPr lang="en-US" sz="1887">
                <a:solidFill>
                  <a:srgbClr val="000000"/>
                </a:solidFill>
                <a:latin typeface="Canva Sans"/>
                <a:ea typeface="Canva Sans"/>
                <a:cs typeface="Canva Sans"/>
                <a:sym typeface="Canva Sans"/>
              </a:rPr>
              <a:t>, се</a:t>
            </a:r>
            <a:r>
              <a:rPr lang="en-US" sz="1887">
                <a:solidFill>
                  <a:srgbClr val="000000"/>
                </a:solidFill>
                <a:latin typeface="Canva Sans"/>
                <a:ea typeface="Canva Sans"/>
                <a:cs typeface="Canva Sans"/>
                <a:sym typeface="Canva Sans"/>
              </a:rPr>
              <a:t> нар</a:t>
            </a:r>
            <a:r>
              <a:rPr lang="en-US" sz="1887">
                <a:solidFill>
                  <a:srgbClr val="000000"/>
                </a:solidFill>
                <a:latin typeface="Canva Sans"/>
                <a:ea typeface="Canva Sans"/>
                <a:cs typeface="Canva Sans"/>
                <a:sym typeface="Canva Sans"/>
              </a:rPr>
              <a:t>ич</a:t>
            </a:r>
            <a:r>
              <a:rPr lang="en-US" sz="1887">
                <a:solidFill>
                  <a:srgbClr val="000000"/>
                </a:solidFill>
                <a:latin typeface="Canva Sans"/>
                <a:ea typeface="Canva Sans"/>
                <a:cs typeface="Canva Sans"/>
                <a:sym typeface="Canva Sans"/>
              </a:rPr>
              <a:t>ат</a:t>
            </a:r>
            <a:r>
              <a:rPr lang="en-US" sz="1887">
                <a:solidFill>
                  <a:srgbClr val="000000"/>
                </a:solidFill>
                <a:latin typeface="Canva Sans"/>
                <a:ea typeface="Canva Sans"/>
                <a:cs typeface="Canva Sans"/>
                <a:sym typeface="Canva Sans"/>
              </a:rPr>
              <a:t> </a:t>
            </a:r>
            <a:r>
              <a:rPr lang="en-US" b="true" sz="1887">
                <a:solidFill>
                  <a:srgbClr val="FF3131"/>
                </a:solidFill>
                <a:latin typeface="Canva Sans Bold"/>
                <a:ea typeface="Canva Sans Bold"/>
                <a:cs typeface="Canva Sans Bold"/>
                <a:sym typeface="Canva Sans Bold"/>
              </a:rPr>
              <a:t>непроверени</a:t>
            </a:r>
            <a:r>
              <a:rPr lang="en-US" sz="1887">
                <a:solidFill>
                  <a:srgbClr val="000000"/>
                </a:solidFill>
                <a:latin typeface="Canva Sans"/>
                <a:ea typeface="Canva Sans"/>
                <a:cs typeface="Canva Sans"/>
                <a:sym typeface="Canva Sans"/>
              </a:rPr>
              <a:t>(</a:t>
            </a:r>
            <a:r>
              <a:rPr lang="en-US" b="true" sz="1887">
                <a:solidFill>
                  <a:srgbClr val="FF3131"/>
                </a:solidFill>
                <a:latin typeface="Canva Sans Bold"/>
                <a:ea typeface="Canva Sans Bold"/>
                <a:cs typeface="Canva Sans Bold"/>
                <a:sym typeface="Canva Sans Bold"/>
              </a:rPr>
              <a:t>Unchecked Exception</a:t>
            </a:r>
            <a:r>
              <a:rPr lang="en-US" sz="1887">
                <a:solidFill>
                  <a:srgbClr val="000000"/>
                </a:solidFill>
                <a:latin typeface="Canva Sans"/>
                <a:ea typeface="Canva Sans"/>
                <a:cs typeface="Canva Sans"/>
                <a:sym typeface="Canva Sans"/>
              </a:rPr>
              <a:t>). Ако даден</a:t>
            </a:r>
            <a:r>
              <a:rPr lang="en-US" sz="1887">
                <a:solidFill>
                  <a:srgbClr val="000000"/>
                </a:solidFill>
                <a:latin typeface="Canva Sans"/>
                <a:ea typeface="Canva Sans"/>
                <a:cs typeface="Canva Sans"/>
                <a:sym typeface="Canva Sans"/>
              </a:rPr>
              <a:t>о </a:t>
            </a:r>
            <a:r>
              <a:rPr lang="en-US" b="true" sz="1887">
                <a:solidFill>
                  <a:srgbClr val="FF3131"/>
                </a:solidFill>
                <a:latin typeface="Canva Sans Bold"/>
                <a:ea typeface="Canva Sans Bold"/>
                <a:cs typeface="Canva Sans Bold"/>
                <a:sym typeface="Canva Sans Bold"/>
              </a:rPr>
              <a:t>„Checked Exception”</a:t>
            </a:r>
            <a:r>
              <a:rPr lang="en-US" sz="1887">
                <a:solidFill>
                  <a:srgbClr val="000000"/>
                </a:solidFill>
                <a:latin typeface="Canva Sans"/>
                <a:ea typeface="Canva Sans"/>
                <a:cs typeface="Canva Sans"/>
                <a:sym typeface="Canva Sans"/>
              </a:rPr>
              <a:t> </a:t>
            </a:r>
            <a:r>
              <a:rPr lang="en-US" b="true" sz="1887">
                <a:solidFill>
                  <a:srgbClr val="004AAD"/>
                </a:solidFill>
                <a:latin typeface="Canva Sans Bold"/>
                <a:ea typeface="Canva Sans Bold"/>
                <a:cs typeface="Canva Sans Bold"/>
                <a:sym typeface="Canva Sans Bold"/>
              </a:rPr>
              <a:t>не бъде прихванато</a:t>
            </a:r>
            <a:r>
              <a:rPr lang="en-US" sz="1887">
                <a:solidFill>
                  <a:srgbClr val="000000"/>
                </a:solidFill>
                <a:latin typeface="Canva Sans"/>
                <a:ea typeface="Canva Sans"/>
                <a:cs typeface="Canva Sans"/>
                <a:sym typeface="Canva Sans"/>
              </a:rPr>
              <a:t>, компилаторът ще </a:t>
            </a:r>
            <a:r>
              <a:rPr lang="en-US" b="true" sz="1887">
                <a:solidFill>
                  <a:srgbClr val="8C52FF"/>
                </a:solidFill>
                <a:latin typeface="Canva Sans Bold"/>
                <a:ea typeface="Canva Sans Bold"/>
                <a:cs typeface="Canva Sans Bold"/>
                <a:sym typeface="Canva Sans Bold"/>
              </a:rPr>
              <a:t>”хвърли”</a:t>
            </a:r>
            <a:r>
              <a:rPr lang="en-US" sz="1887">
                <a:solidFill>
                  <a:srgbClr val="000000"/>
                </a:solidFill>
                <a:latin typeface="Canva Sans"/>
                <a:ea typeface="Canva Sans"/>
                <a:cs typeface="Canva Sans"/>
                <a:sym typeface="Canva Sans"/>
              </a:rPr>
              <a:t> </a:t>
            </a:r>
            <a:r>
              <a:rPr lang="en-US" b="true" sz="1887">
                <a:solidFill>
                  <a:srgbClr val="FF3131"/>
                </a:solidFill>
                <a:latin typeface="Canva Sans Bold"/>
                <a:ea typeface="Canva Sans Bold"/>
                <a:cs typeface="Canva Sans Bold"/>
                <a:sym typeface="Canva Sans Bold"/>
              </a:rPr>
              <a:t>Compilation error</a:t>
            </a:r>
            <a:r>
              <a:rPr lang="en-US" sz="1887">
                <a:solidFill>
                  <a:srgbClr val="000000"/>
                </a:solidFill>
                <a:latin typeface="Canva Sans"/>
                <a:ea typeface="Canva Sans"/>
                <a:cs typeface="Canva Sans"/>
                <a:sym typeface="Canva Sans"/>
              </a:rPr>
              <a:t>. Както става я</a:t>
            </a:r>
            <a:r>
              <a:rPr lang="en-US" sz="1887">
                <a:solidFill>
                  <a:srgbClr val="000000"/>
                </a:solidFill>
                <a:latin typeface="Canva Sans"/>
                <a:ea typeface="Canva Sans"/>
                <a:cs typeface="Canva Sans"/>
                <a:sym typeface="Canva Sans"/>
              </a:rPr>
              <a:t>с</a:t>
            </a:r>
            <a:r>
              <a:rPr lang="en-US" sz="1887">
                <a:solidFill>
                  <a:srgbClr val="000000"/>
                </a:solidFill>
                <a:latin typeface="Canva Sans"/>
                <a:ea typeface="Canva Sans"/>
                <a:cs typeface="Canva Sans"/>
                <a:sym typeface="Canva Sans"/>
              </a:rPr>
              <a:t>но</a:t>
            </a:r>
            <a:r>
              <a:rPr lang="en-US" sz="1887">
                <a:solidFill>
                  <a:srgbClr val="000000"/>
                </a:solidFill>
                <a:latin typeface="Canva Sans"/>
                <a:ea typeface="Canva Sans"/>
                <a:cs typeface="Canva Sans"/>
                <a:sym typeface="Canva Sans"/>
              </a:rPr>
              <a:t> от </a:t>
            </a:r>
            <a:r>
              <a:rPr lang="en-US" b="true" sz="1887">
                <a:solidFill>
                  <a:srgbClr val="8C52FF"/>
                </a:solidFill>
                <a:latin typeface="Canva Sans Bold"/>
                <a:ea typeface="Canva Sans Bold"/>
                <a:cs typeface="Canva Sans Bold"/>
                <a:sym typeface="Canva Sans Bold"/>
              </a:rPr>
              <a:t>показаната фигура</a:t>
            </a:r>
            <a:r>
              <a:rPr lang="en-US" sz="1887">
                <a:solidFill>
                  <a:srgbClr val="000000"/>
                </a:solidFill>
                <a:latin typeface="Canva Sans"/>
                <a:ea typeface="Canva Sans"/>
                <a:cs typeface="Canva Sans"/>
                <a:sym typeface="Canva Sans"/>
              </a:rPr>
              <a:t> в</a:t>
            </a:r>
            <a:r>
              <a:rPr lang="en-US" sz="1887">
                <a:solidFill>
                  <a:srgbClr val="000000"/>
                </a:solidFill>
                <a:latin typeface="Canva Sans"/>
                <a:ea typeface="Canva Sans"/>
                <a:cs typeface="Canva Sans"/>
                <a:sym typeface="Canva Sans"/>
              </a:rPr>
              <a:t>с</a:t>
            </a:r>
            <a:r>
              <a:rPr lang="en-US" sz="1887">
                <a:solidFill>
                  <a:srgbClr val="000000"/>
                </a:solidFill>
                <a:latin typeface="Canva Sans"/>
                <a:ea typeface="Canva Sans"/>
                <a:cs typeface="Canva Sans"/>
                <a:sym typeface="Canva Sans"/>
              </a:rPr>
              <a:t>ички </a:t>
            </a:r>
            <a:r>
              <a:rPr lang="en-US" b="true" sz="1887">
                <a:solidFill>
                  <a:srgbClr val="FF3131"/>
                </a:solidFill>
                <a:latin typeface="Canva Sans Bold"/>
                <a:ea typeface="Canva Sans Bold"/>
                <a:cs typeface="Canva Sans Bold"/>
                <a:sym typeface="Canva Sans Bold"/>
              </a:rPr>
              <a:t>изключения</a:t>
            </a:r>
            <a:r>
              <a:rPr lang="en-US" sz="1887">
                <a:solidFill>
                  <a:srgbClr val="000000"/>
                </a:solidFill>
                <a:latin typeface="Canva Sans"/>
                <a:ea typeface="Canva Sans"/>
                <a:cs typeface="Canva Sans"/>
                <a:sym typeface="Canva Sans"/>
              </a:rPr>
              <a:t>, които са </a:t>
            </a:r>
            <a:r>
              <a:rPr lang="en-US" b="true" sz="1887">
                <a:solidFill>
                  <a:srgbClr val="004AAD"/>
                </a:solidFill>
                <a:latin typeface="Canva Sans Bold"/>
                <a:ea typeface="Canva Sans Bold"/>
                <a:cs typeface="Canva Sans Bold"/>
                <a:sym typeface="Canva Sans Bold"/>
              </a:rPr>
              <a:t>наследници</a:t>
            </a:r>
            <a:r>
              <a:rPr lang="en-US" sz="1887">
                <a:solidFill>
                  <a:srgbClr val="000000"/>
                </a:solidFill>
                <a:latin typeface="Canva Sans"/>
                <a:ea typeface="Canva Sans"/>
                <a:cs typeface="Canva Sans"/>
                <a:sym typeface="Canva Sans"/>
              </a:rPr>
              <a:t> на </a:t>
            </a:r>
            <a:r>
              <a:rPr lang="en-US" sz="1887">
                <a:solidFill>
                  <a:srgbClr val="000000"/>
                </a:solidFill>
                <a:latin typeface="Canva Sans"/>
                <a:ea typeface="Canva Sans"/>
                <a:cs typeface="Canva Sans"/>
                <a:sym typeface="Canva Sans"/>
              </a:rPr>
              <a:t>някой </a:t>
            </a:r>
            <a:r>
              <a:rPr lang="en-US" b="true" sz="1887">
                <a:solidFill>
                  <a:srgbClr val="FF3131"/>
                </a:solidFill>
                <a:latin typeface="Canva Sans Bold"/>
                <a:ea typeface="Canva Sans Bold"/>
                <a:cs typeface="Canva Sans Bold"/>
                <a:sym typeface="Canva Sans Bold"/>
              </a:rPr>
              <a:t>подклас на Exception</a:t>
            </a:r>
            <a:r>
              <a:rPr lang="en-US" sz="1887">
                <a:solidFill>
                  <a:srgbClr val="000000"/>
                </a:solidFill>
                <a:latin typeface="Canva Sans"/>
                <a:ea typeface="Canva Sans"/>
                <a:cs typeface="Canva Sans"/>
                <a:sym typeface="Canva Sans"/>
              </a:rPr>
              <a:t>, но </a:t>
            </a:r>
            <a:r>
              <a:rPr lang="en-US" sz="1887">
                <a:solidFill>
                  <a:srgbClr val="004AAD"/>
                </a:solidFill>
                <a:latin typeface="Canva Sans"/>
                <a:ea typeface="Canva Sans"/>
                <a:cs typeface="Canva Sans"/>
                <a:sym typeface="Canva Sans"/>
              </a:rPr>
              <a:t>н</a:t>
            </a:r>
            <a:r>
              <a:rPr lang="en-US" sz="1887">
                <a:solidFill>
                  <a:srgbClr val="004AAD"/>
                </a:solidFill>
                <a:latin typeface="Canva Sans"/>
                <a:ea typeface="Canva Sans"/>
                <a:cs typeface="Canva Sans"/>
                <a:sym typeface="Canva Sans"/>
              </a:rPr>
              <a:t>е </a:t>
            </a:r>
            <a:r>
              <a:rPr lang="en-US" sz="1887">
                <a:solidFill>
                  <a:srgbClr val="004AAD"/>
                </a:solidFill>
                <a:latin typeface="Canva Sans"/>
                <a:ea typeface="Canva Sans"/>
                <a:cs typeface="Canva Sans"/>
                <a:sym typeface="Canva Sans"/>
              </a:rPr>
              <a:t>са наследници</a:t>
            </a:r>
            <a:r>
              <a:rPr lang="en-US" sz="1887">
                <a:solidFill>
                  <a:srgbClr val="000000"/>
                </a:solidFill>
                <a:latin typeface="Canva Sans"/>
                <a:ea typeface="Canva Sans"/>
                <a:cs typeface="Canva Sans"/>
                <a:sym typeface="Canva Sans"/>
              </a:rPr>
              <a:t> на </a:t>
            </a:r>
            <a:r>
              <a:rPr lang="en-US" b="true" sz="1887">
                <a:solidFill>
                  <a:srgbClr val="FF3131"/>
                </a:solidFill>
                <a:latin typeface="Canva Sans Bold"/>
                <a:ea typeface="Canva Sans Bold"/>
                <a:cs typeface="Canva Sans Bold"/>
                <a:sym typeface="Canva Sans Bold"/>
              </a:rPr>
              <a:t>Runtime Exception</a:t>
            </a:r>
            <a:r>
              <a:rPr lang="en-US" sz="1887">
                <a:solidFill>
                  <a:srgbClr val="000000"/>
                </a:solidFill>
                <a:latin typeface="Canva Sans"/>
                <a:ea typeface="Canva Sans"/>
                <a:cs typeface="Canva Sans"/>
                <a:sym typeface="Canva Sans"/>
              </a:rPr>
              <a:t>, са </a:t>
            </a:r>
            <a:r>
              <a:rPr lang="en-US" b="true" sz="1887">
                <a:solidFill>
                  <a:srgbClr val="8C52FF"/>
                </a:solidFill>
                <a:latin typeface="Canva Sans Bold"/>
                <a:ea typeface="Canva Sans Bold"/>
                <a:cs typeface="Canva Sans Bold"/>
                <a:sym typeface="Canva Sans Bold"/>
              </a:rPr>
              <a:t>Unchecked Exception</a:t>
            </a:r>
            <a:r>
              <a:rPr lang="en-US" sz="1887">
                <a:solidFill>
                  <a:srgbClr val="000000"/>
                </a:solidFill>
                <a:latin typeface="Canva Sans"/>
                <a:ea typeface="Canva Sans"/>
                <a:cs typeface="Canva Sans"/>
                <a:sym typeface="Canva Sans"/>
              </a:rPr>
              <a:t>.</a:t>
            </a:r>
          </a:p>
        </p:txBody>
      </p:sp>
      <p:sp>
        <p:nvSpPr>
          <p:cNvPr name="TextBox 18" id="18"/>
          <p:cNvSpPr txBox="true"/>
          <p:nvPr/>
        </p:nvSpPr>
        <p:spPr>
          <a:xfrm rot="0">
            <a:off x="9597499" y="8760958"/>
            <a:ext cx="8457131" cy="656907"/>
          </a:xfrm>
          <a:prstGeom prst="rect">
            <a:avLst/>
          </a:prstGeom>
        </p:spPr>
        <p:txBody>
          <a:bodyPr anchor="t" rtlCol="false" tIns="0" lIns="0" bIns="0" rIns="0">
            <a:spAutoFit/>
          </a:bodyPr>
          <a:lstStyle/>
          <a:p>
            <a:pPr algn="ctr">
              <a:lnSpc>
                <a:spcPts val="2642"/>
              </a:lnSpc>
              <a:spcBef>
                <a:spcPct val="0"/>
              </a:spcBef>
            </a:pPr>
            <a:r>
              <a:rPr lang="en-US" b="true" sz="1887">
                <a:solidFill>
                  <a:srgbClr val="5E17EB"/>
                </a:solidFill>
                <a:latin typeface="Canva Sans Bold"/>
                <a:ea typeface="Canva Sans Bold"/>
                <a:cs typeface="Canva Sans Bold"/>
                <a:sym typeface="Canva Sans Bold"/>
              </a:rPr>
              <a:t>Важно</a:t>
            </a:r>
            <a:r>
              <a:rPr lang="en-US" b="true" sz="1887">
                <a:solidFill>
                  <a:srgbClr val="5E17EB"/>
                </a:solidFill>
                <a:latin typeface="Canva Sans Bold"/>
                <a:ea typeface="Canva Sans Bold"/>
                <a:cs typeface="Canva Sans Bold"/>
                <a:sym typeface="Canva Sans Bold"/>
              </a:rPr>
              <a:t> е да се отб</a:t>
            </a:r>
            <a:r>
              <a:rPr lang="en-US" b="true" sz="1887">
                <a:solidFill>
                  <a:srgbClr val="5E17EB"/>
                </a:solidFill>
                <a:latin typeface="Canva Sans Bold"/>
                <a:ea typeface="Canva Sans Bold"/>
                <a:cs typeface="Canva Sans Bold"/>
                <a:sym typeface="Canva Sans Bold"/>
              </a:rPr>
              <a:t>ележи, че функционална разлика между Checked Exception и Unchecked Exception няма!!!!!</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8094547" y="2246706"/>
            <a:ext cx="15026802" cy="1591351"/>
          </a:xfrm>
          <a:custGeom>
            <a:avLst/>
            <a:gdLst/>
            <a:ahLst/>
            <a:cxnLst/>
            <a:rect r="r" b="b" t="t" l="l"/>
            <a:pathLst>
              <a:path h="1591351" w="15026802">
                <a:moveTo>
                  <a:pt x="0" y="0"/>
                </a:moveTo>
                <a:lnTo>
                  <a:pt x="15026801" y="0"/>
                </a:lnTo>
                <a:lnTo>
                  <a:pt x="15026801" y="1591351"/>
                </a:lnTo>
                <a:lnTo>
                  <a:pt x="0" y="159135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2898372" y="0"/>
            <a:ext cx="5408678" cy="6084763"/>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alpha val="0"/>
              </a:srgbClr>
            </a:solidFill>
            <a:ln w="12700">
              <a:solidFill>
                <a:srgbClr val="000000"/>
              </a:solidFill>
            </a:ln>
          </p:spPr>
        </p:sp>
      </p:grpSp>
      <p:grpSp>
        <p:nvGrpSpPr>
          <p:cNvPr name="Group 7" id="7"/>
          <p:cNvGrpSpPr/>
          <p:nvPr/>
        </p:nvGrpSpPr>
        <p:grpSpPr>
          <a:xfrm rot="0">
            <a:off x="-4052897" y="0"/>
            <a:ext cx="22359947" cy="1593906"/>
            <a:chOff x="0" y="0"/>
            <a:chExt cx="2167303" cy="154494"/>
          </a:xfrm>
        </p:grpSpPr>
        <p:sp>
          <p:nvSpPr>
            <p:cNvPr name="Freeform 8" id="8"/>
            <p:cNvSpPr/>
            <p:nvPr/>
          </p:nvSpPr>
          <p:spPr>
            <a:xfrm flipH="false" flipV="false" rot="0">
              <a:off x="0" y="0"/>
              <a:ext cx="2167303" cy="154494"/>
            </a:xfrm>
            <a:custGeom>
              <a:avLst/>
              <a:gdLst/>
              <a:ahLst/>
              <a:cxnLst/>
              <a:rect r="r" b="b" t="t" l="l"/>
              <a:pathLst>
                <a:path h="154494" w="2167303">
                  <a:moveTo>
                    <a:pt x="1964103" y="0"/>
                  </a:moveTo>
                  <a:lnTo>
                    <a:pt x="0" y="0"/>
                  </a:lnTo>
                  <a:lnTo>
                    <a:pt x="203200" y="154494"/>
                  </a:lnTo>
                  <a:lnTo>
                    <a:pt x="2167303" y="154494"/>
                  </a:lnTo>
                  <a:lnTo>
                    <a:pt x="1964103" y="0"/>
                  </a:lnTo>
                  <a:close/>
                </a:path>
              </a:pathLst>
            </a:custGeom>
            <a:solidFill>
              <a:srgbClr val="010101"/>
            </a:solidFill>
            <a:ln cap="sq">
              <a:noFill/>
              <a:prstDash val="solid"/>
              <a:miter/>
            </a:ln>
          </p:spPr>
        </p:sp>
        <p:sp>
          <p:nvSpPr>
            <p:cNvPr name="TextBox 9" id="9"/>
            <p:cNvSpPr txBox="true"/>
            <p:nvPr/>
          </p:nvSpPr>
          <p:spPr>
            <a:xfrm>
              <a:off x="101600" y="-19050"/>
              <a:ext cx="1964103" cy="17354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a:grpSpLocks noChangeAspect="true"/>
          </p:cNvGrpSpPr>
          <p:nvPr/>
        </p:nvGrpSpPr>
        <p:grpSpPr>
          <a:xfrm rot="0">
            <a:off x="12898372" y="0"/>
            <a:ext cx="5408678" cy="6084763"/>
            <a:chOff x="0" y="0"/>
            <a:chExt cx="5370413" cy="6041715"/>
          </a:xfrm>
        </p:grpSpPr>
        <p:sp>
          <p:nvSpPr>
            <p:cNvPr name="Freeform 11" id="11"/>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12" id="12"/>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sp>
        <p:nvSpPr>
          <p:cNvPr name="Freeform 13" id="13"/>
          <p:cNvSpPr/>
          <p:nvPr/>
        </p:nvSpPr>
        <p:spPr>
          <a:xfrm flipH="false" flipV="false" rot="0">
            <a:off x="10266295" y="2428296"/>
            <a:ext cx="4724761" cy="7777384"/>
          </a:xfrm>
          <a:custGeom>
            <a:avLst/>
            <a:gdLst/>
            <a:ahLst/>
            <a:cxnLst/>
            <a:rect r="r" b="b" t="t" l="l"/>
            <a:pathLst>
              <a:path h="7777384" w="4724761">
                <a:moveTo>
                  <a:pt x="0" y="0"/>
                </a:moveTo>
                <a:lnTo>
                  <a:pt x="4724760" y="0"/>
                </a:lnTo>
                <a:lnTo>
                  <a:pt x="4724760" y="7777384"/>
                </a:lnTo>
                <a:lnTo>
                  <a:pt x="0" y="7777384"/>
                </a:lnTo>
                <a:lnTo>
                  <a:pt x="0" y="0"/>
                </a:lnTo>
                <a:close/>
              </a:path>
            </a:pathLst>
          </a:custGeom>
          <a:blipFill>
            <a:blip r:embed="rId5"/>
            <a:stretch>
              <a:fillRect l="0" t="0" r="0" b="0"/>
            </a:stretch>
          </a:blipFill>
        </p:spPr>
      </p:sp>
      <p:sp>
        <p:nvSpPr>
          <p:cNvPr name="TextBox 14" id="14"/>
          <p:cNvSpPr txBox="true"/>
          <p:nvPr/>
        </p:nvSpPr>
        <p:spPr>
          <a:xfrm rot="0">
            <a:off x="1523159" y="218167"/>
            <a:ext cx="9734574" cy="1033748"/>
          </a:xfrm>
          <a:prstGeom prst="rect">
            <a:avLst/>
          </a:prstGeom>
        </p:spPr>
        <p:txBody>
          <a:bodyPr anchor="t" rtlCol="false" tIns="0" lIns="0" bIns="0" rIns="0">
            <a:spAutoFit/>
          </a:bodyPr>
          <a:lstStyle/>
          <a:p>
            <a:pPr algn="ctr" marL="0" indent="0" lvl="0">
              <a:lnSpc>
                <a:spcPts val="8320"/>
              </a:lnSpc>
              <a:spcBef>
                <a:spcPct val="0"/>
              </a:spcBef>
            </a:pPr>
            <a:r>
              <a:rPr lang="en-US" sz="6029" spc="48">
                <a:solidFill>
                  <a:srgbClr val="FFFFFF"/>
                </a:solidFill>
                <a:latin typeface="Archivo Black"/>
                <a:ea typeface="Archivo Black"/>
                <a:cs typeface="Archivo Black"/>
                <a:sym typeface="Archivo Black"/>
              </a:rPr>
              <a:t>РАБОТА С ИЗКЛЮЧЕНИЯ</a:t>
            </a:r>
          </a:p>
        </p:txBody>
      </p:sp>
      <p:sp>
        <p:nvSpPr>
          <p:cNvPr name="TextBox 15" id="15"/>
          <p:cNvSpPr txBox="true"/>
          <p:nvPr/>
        </p:nvSpPr>
        <p:spPr>
          <a:xfrm rot="0">
            <a:off x="420260" y="1977717"/>
            <a:ext cx="12127095" cy="356229"/>
          </a:xfrm>
          <a:prstGeom prst="rect">
            <a:avLst/>
          </a:prstGeom>
        </p:spPr>
        <p:txBody>
          <a:bodyPr anchor="t" rtlCol="false" tIns="0" lIns="0" bIns="0" rIns="0">
            <a:spAutoFit/>
          </a:bodyPr>
          <a:lstStyle/>
          <a:p>
            <a:pPr algn="just">
              <a:lnSpc>
                <a:spcPts val="2942"/>
              </a:lnSpc>
              <a:spcBef>
                <a:spcPct val="0"/>
              </a:spcBef>
            </a:pPr>
            <a:r>
              <a:rPr lang="en-US" b="true" sz="2101">
                <a:solidFill>
                  <a:srgbClr val="000000"/>
                </a:solidFill>
                <a:latin typeface="Canva Sans Bold"/>
                <a:ea typeface="Canva Sans Bold"/>
                <a:cs typeface="Canva Sans Bold"/>
                <a:sym typeface="Canva Sans Bold"/>
              </a:rPr>
              <a:t>Ключ</a:t>
            </a:r>
            <a:r>
              <a:rPr lang="en-US" b="true" sz="2101">
                <a:solidFill>
                  <a:srgbClr val="000000"/>
                </a:solidFill>
                <a:latin typeface="Canva Sans Bold"/>
                <a:ea typeface="Canva Sans Bold"/>
                <a:cs typeface="Canva Sans Bold"/>
                <a:sym typeface="Canva Sans Bold"/>
              </a:rPr>
              <a:t>ов</a:t>
            </a:r>
            <a:r>
              <a:rPr lang="en-US" b="true" sz="2101">
                <a:solidFill>
                  <a:srgbClr val="000000"/>
                </a:solidFill>
                <a:latin typeface="Canva Sans Bold"/>
                <a:ea typeface="Canva Sans Bold"/>
                <a:cs typeface="Canva Sans Bold"/>
                <a:sym typeface="Canva Sans Bold"/>
              </a:rPr>
              <a:t>и </a:t>
            </a:r>
            <a:r>
              <a:rPr lang="en-US" b="true" sz="2101">
                <a:solidFill>
                  <a:srgbClr val="000000"/>
                </a:solidFill>
                <a:latin typeface="Canva Sans Bold"/>
                <a:ea typeface="Canva Sans Bold"/>
                <a:cs typeface="Canva Sans Bold"/>
                <a:sym typeface="Canva Sans Bold"/>
              </a:rPr>
              <a:t>ду</a:t>
            </a:r>
            <a:r>
              <a:rPr lang="en-US" b="true" sz="2101">
                <a:solidFill>
                  <a:srgbClr val="000000"/>
                </a:solidFill>
                <a:latin typeface="Canva Sans Bold"/>
                <a:ea typeface="Canva Sans Bold"/>
                <a:cs typeface="Canva Sans Bold"/>
                <a:sym typeface="Canva Sans Bold"/>
              </a:rPr>
              <a:t>м</a:t>
            </a:r>
            <a:r>
              <a:rPr lang="en-US" b="true" sz="2101">
                <a:solidFill>
                  <a:srgbClr val="000000"/>
                </a:solidFill>
                <a:latin typeface="Canva Sans Bold"/>
                <a:ea typeface="Canva Sans Bold"/>
                <a:cs typeface="Canva Sans Bold"/>
                <a:sym typeface="Canva Sans Bold"/>
              </a:rPr>
              <a:t>и при </a:t>
            </a:r>
            <a:r>
              <a:rPr lang="en-US" b="true" sz="2101">
                <a:solidFill>
                  <a:srgbClr val="000000"/>
                </a:solidFill>
                <a:latin typeface="Canva Sans Bold"/>
                <a:ea typeface="Canva Sans Bold"/>
                <a:cs typeface="Canva Sans Bold"/>
                <a:sym typeface="Canva Sans Bold"/>
              </a:rPr>
              <a:t>ра</a:t>
            </a:r>
            <a:r>
              <a:rPr lang="en-US" b="true" sz="2101">
                <a:solidFill>
                  <a:srgbClr val="000000"/>
                </a:solidFill>
                <a:latin typeface="Canva Sans Bold"/>
                <a:ea typeface="Canva Sans Bold"/>
                <a:cs typeface="Canva Sans Bold"/>
                <a:sym typeface="Canva Sans Bold"/>
              </a:rPr>
              <a:t>б</a:t>
            </a:r>
            <a:r>
              <a:rPr lang="en-US" b="true" sz="2101">
                <a:solidFill>
                  <a:srgbClr val="000000"/>
                </a:solidFill>
                <a:latin typeface="Canva Sans Bold"/>
                <a:ea typeface="Canva Sans Bold"/>
                <a:cs typeface="Canva Sans Bold"/>
                <a:sym typeface="Canva Sans Bold"/>
              </a:rPr>
              <a:t>от</a:t>
            </a:r>
            <a:r>
              <a:rPr lang="en-US" b="true" sz="2101">
                <a:solidFill>
                  <a:srgbClr val="000000"/>
                </a:solidFill>
                <a:latin typeface="Canva Sans Bold"/>
                <a:ea typeface="Canva Sans Bold"/>
                <a:cs typeface="Canva Sans Bold"/>
                <a:sym typeface="Canva Sans Bold"/>
              </a:rPr>
              <a:t>а</a:t>
            </a:r>
            <a:r>
              <a:rPr lang="en-US" b="true" sz="2101">
                <a:solidFill>
                  <a:srgbClr val="000000"/>
                </a:solidFill>
                <a:latin typeface="Canva Sans Bold"/>
                <a:ea typeface="Canva Sans Bold"/>
                <a:cs typeface="Canva Sans Bold"/>
                <a:sym typeface="Canva Sans Bold"/>
              </a:rPr>
              <a:t>т</a:t>
            </a:r>
            <a:r>
              <a:rPr lang="en-US" b="true" sz="2101">
                <a:solidFill>
                  <a:srgbClr val="000000"/>
                </a:solidFill>
                <a:latin typeface="Canva Sans Bold"/>
                <a:ea typeface="Canva Sans Bold"/>
                <a:cs typeface="Canva Sans Bold"/>
                <a:sym typeface="Canva Sans Bold"/>
              </a:rPr>
              <a:t>а </a:t>
            </a:r>
            <a:r>
              <a:rPr lang="en-US" b="true" sz="2101">
                <a:solidFill>
                  <a:srgbClr val="000000"/>
                </a:solidFill>
                <a:latin typeface="Canva Sans Bold"/>
                <a:ea typeface="Canva Sans Bold"/>
                <a:cs typeface="Canva Sans Bold"/>
                <a:sym typeface="Canva Sans Bold"/>
              </a:rPr>
              <a:t>с и</a:t>
            </a:r>
            <a:r>
              <a:rPr lang="en-US" b="true" sz="2101">
                <a:solidFill>
                  <a:srgbClr val="000000"/>
                </a:solidFill>
                <a:latin typeface="Canva Sans Bold"/>
                <a:ea typeface="Canva Sans Bold"/>
                <a:cs typeface="Canva Sans Bold"/>
                <a:sym typeface="Canva Sans Bold"/>
              </a:rPr>
              <a:t>зключ</a:t>
            </a:r>
            <a:r>
              <a:rPr lang="en-US" b="true" sz="2101">
                <a:solidFill>
                  <a:srgbClr val="000000"/>
                </a:solidFill>
                <a:latin typeface="Canva Sans Bold"/>
                <a:ea typeface="Canva Sans Bold"/>
                <a:cs typeface="Canva Sans Bold"/>
                <a:sym typeface="Canva Sans Bold"/>
              </a:rPr>
              <a:t>ени</a:t>
            </a:r>
            <a:r>
              <a:rPr lang="en-US" b="true" sz="2101">
                <a:solidFill>
                  <a:srgbClr val="000000"/>
                </a:solidFill>
                <a:latin typeface="Canva Sans Bold"/>
                <a:ea typeface="Canva Sans Bold"/>
                <a:cs typeface="Canva Sans Bold"/>
                <a:sym typeface="Canva Sans Bold"/>
              </a:rPr>
              <a:t>я са:</a:t>
            </a:r>
            <a:r>
              <a:rPr lang="en-US" sz="2101">
                <a:solidFill>
                  <a:srgbClr val="000000"/>
                </a:solidFill>
                <a:latin typeface="Canva Sans"/>
                <a:ea typeface="Canva Sans"/>
                <a:cs typeface="Canva Sans"/>
                <a:sym typeface="Canva Sans"/>
              </a:rPr>
              <a:t> </a:t>
            </a:r>
            <a:r>
              <a:rPr lang="en-US" b="true" sz="2101">
                <a:solidFill>
                  <a:srgbClr val="FF3131"/>
                </a:solidFill>
                <a:latin typeface="Canva Sans Bold"/>
                <a:ea typeface="Canva Sans Bold"/>
                <a:cs typeface="Canva Sans Bold"/>
                <a:sym typeface="Canva Sans Bold"/>
              </a:rPr>
              <a:t>try, catch, throws, throw, finally</a:t>
            </a:r>
          </a:p>
        </p:txBody>
      </p:sp>
      <p:sp>
        <p:nvSpPr>
          <p:cNvPr name="TextBox 16" id="16"/>
          <p:cNvSpPr txBox="true"/>
          <p:nvPr/>
        </p:nvSpPr>
        <p:spPr>
          <a:xfrm rot="0">
            <a:off x="569347" y="2529186"/>
            <a:ext cx="9001396" cy="1099267"/>
          </a:xfrm>
          <a:prstGeom prst="rect">
            <a:avLst/>
          </a:prstGeom>
        </p:spPr>
        <p:txBody>
          <a:bodyPr anchor="t" rtlCol="false" tIns="0" lIns="0" bIns="0" rIns="0">
            <a:spAutoFit/>
          </a:bodyPr>
          <a:lstStyle/>
          <a:p>
            <a:pPr algn="just">
              <a:lnSpc>
                <a:spcPts val="2942"/>
              </a:lnSpc>
              <a:spcBef>
                <a:spcPct val="0"/>
              </a:spcBef>
            </a:pPr>
            <a:r>
              <a:rPr lang="en-US" sz="2101">
                <a:solidFill>
                  <a:srgbClr val="000000"/>
                </a:solidFill>
                <a:latin typeface="Canva Sans"/>
                <a:ea typeface="Canva Sans"/>
                <a:cs typeface="Canva Sans"/>
                <a:sym typeface="Canva Sans"/>
              </a:rPr>
              <a:t>К</a:t>
            </a:r>
            <a:r>
              <a:rPr lang="en-US" sz="2101">
                <a:solidFill>
                  <a:srgbClr val="000000"/>
                </a:solidFill>
                <a:latin typeface="Canva Sans"/>
                <a:ea typeface="Canva Sans"/>
                <a:cs typeface="Canva Sans"/>
                <a:sym typeface="Canva Sans"/>
              </a:rPr>
              <a:t>огато се налага</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да </a:t>
            </a:r>
            <a:r>
              <a:rPr lang="en-US" b="true" sz="2101">
                <a:solidFill>
                  <a:srgbClr val="000000"/>
                </a:solidFill>
                <a:latin typeface="Canva Sans Bold"/>
                <a:ea typeface="Canva Sans Bold"/>
                <a:cs typeface="Canva Sans Bold"/>
                <a:sym typeface="Canva Sans Bold"/>
              </a:rPr>
              <a:t>прихванем д</a:t>
            </a:r>
            <a:r>
              <a:rPr lang="en-US" b="true" sz="2101">
                <a:solidFill>
                  <a:srgbClr val="000000"/>
                </a:solidFill>
                <a:latin typeface="Canva Sans Bold"/>
                <a:ea typeface="Canva Sans Bold"/>
                <a:cs typeface="Canva Sans Bold"/>
                <a:sym typeface="Canva Sans Bold"/>
              </a:rPr>
              <a:t>адено изключение</a:t>
            </a:r>
            <a:r>
              <a:rPr lang="en-US" sz="2101">
                <a:solidFill>
                  <a:srgbClr val="000000"/>
                </a:solidFill>
                <a:latin typeface="Canva Sans"/>
                <a:ea typeface="Canva Sans"/>
                <a:cs typeface="Canva Sans"/>
                <a:sym typeface="Canva Sans"/>
              </a:rPr>
              <a:t>, кодът </a:t>
            </a:r>
            <a:r>
              <a:rPr lang="en-US" b="true" sz="2101">
                <a:solidFill>
                  <a:srgbClr val="000000"/>
                </a:solidFill>
                <a:latin typeface="Canva Sans Bold"/>
                <a:ea typeface="Canva Sans Bold"/>
                <a:cs typeface="Canva Sans Bold"/>
                <a:sym typeface="Canva Sans Bold"/>
              </a:rPr>
              <a:t>генерир</a:t>
            </a:r>
            <a:r>
              <a:rPr lang="en-US" b="true" sz="2101">
                <a:solidFill>
                  <a:srgbClr val="000000"/>
                </a:solidFill>
                <a:latin typeface="Canva Sans Bold"/>
                <a:ea typeface="Canva Sans Bold"/>
                <a:cs typeface="Canva Sans Bold"/>
                <a:sym typeface="Canva Sans Bold"/>
              </a:rPr>
              <a:t>ащ</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тов</a:t>
            </a:r>
            <a:r>
              <a:rPr lang="en-US" sz="2101">
                <a:solidFill>
                  <a:srgbClr val="000000"/>
                </a:solidFill>
                <a:latin typeface="Canva Sans"/>
                <a:ea typeface="Canva Sans"/>
                <a:cs typeface="Canva Sans"/>
                <a:sym typeface="Canva Sans"/>
              </a:rPr>
              <a:t>а</a:t>
            </a:r>
            <a:r>
              <a:rPr lang="en-US" sz="2101">
                <a:solidFill>
                  <a:srgbClr val="000000"/>
                </a:solidFill>
                <a:latin typeface="Canva Sans"/>
                <a:ea typeface="Canva Sans"/>
                <a:cs typeface="Canva Sans"/>
                <a:sym typeface="Canva Sans"/>
              </a:rPr>
              <a:t> </a:t>
            </a:r>
            <a:r>
              <a:rPr lang="en-US" b="true" sz="2101">
                <a:solidFill>
                  <a:srgbClr val="000000"/>
                </a:solidFill>
                <a:latin typeface="Canva Sans Bold"/>
                <a:ea typeface="Canva Sans Bold"/>
                <a:cs typeface="Canva Sans Bold"/>
                <a:sym typeface="Canva Sans Bold"/>
              </a:rPr>
              <a:t>и</a:t>
            </a:r>
            <a:r>
              <a:rPr lang="en-US" b="true" sz="2101">
                <a:solidFill>
                  <a:srgbClr val="000000"/>
                </a:solidFill>
                <a:latin typeface="Canva Sans Bold"/>
                <a:ea typeface="Canva Sans Bold"/>
                <a:cs typeface="Canva Sans Bold"/>
                <a:sym typeface="Canva Sans Bold"/>
              </a:rPr>
              <a:t>зключ</a:t>
            </a:r>
            <a:r>
              <a:rPr lang="en-US" b="true" sz="2101">
                <a:solidFill>
                  <a:srgbClr val="000000"/>
                </a:solidFill>
                <a:latin typeface="Canva Sans Bold"/>
                <a:ea typeface="Canva Sans Bold"/>
                <a:cs typeface="Canva Sans Bold"/>
                <a:sym typeface="Canva Sans Bold"/>
              </a:rPr>
              <a:t>ение </a:t>
            </a:r>
            <a:r>
              <a:rPr lang="en-US" sz="2101">
                <a:solidFill>
                  <a:srgbClr val="000000"/>
                </a:solidFill>
                <a:latin typeface="Canva Sans"/>
                <a:ea typeface="Canva Sans"/>
                <a:cs typeface="Canva Sans"/>
                <a:sym typeface="Canva Sans"/>
              </a:rPr>
              <a:t>тр</a:t>
            </a:r>
            <a:r>
              <a:rPr lang="en-US" sz="2101">
                <a:solidFill>
                  <a:srgbClr val="000000"/>
                </a:solidFill>
                <a:latin typeface="Canva Sans"/>
                <a:ea typeface="Canva Sans"/>
                <a:cs typeface="Canva Sans"/>
                <a:sym typeface="Canva Sans"/>
              </a:rPr>
              <a:t>ябва да бъде поставен след думата </a:t>
            </a:r>
            <a:r>
              <a:rPr lang="en-US" b="true" sz="2101">
                <a:solidFill>
                  <a:srgbClr val="000000"/>
                </a:solidFill>
                <a:latin typeface="Canva Sans Bold"/>
                <a:ea typeface="Canva Sans Bold"/>
                <a:cs typeface="Canva Sans Bold"/>
                <a:sym typeface="Canva Sans Bold"/>
              </a:rPr>
              <a:t>try</a:t>
            </a:r>
            <a:r>
              <a:rPr lang="en-US" b="true" sz="2101">
                <a:solidFill>
                  <a:srgbClr val="000000"/>
                </a:solidFill>
                <a:latin typeface="Canva Sans Bold"/>
                <a:ea typeface="Canva Sans Bold"/>
                <a:cs typeface="Canva Sans Bold"/>
                <a:sym typeface="Canva Sans Bold"/>
              </a:rPr>
              <a:t> </a:t>
            </a:r>
            <a:r>
              <a:rPr lang="en-US" sz="2101">
                <a:solidFill>
                  <a:srgbClr val="000000"/>
                </a:solidFill>
                <a:latin typeface="Canva Sans"/>
                <a:ea typeface="Canva Sans"/>
                <a:cs typeface="Canva Sans"/>
                <a:sym typeface="Canva Sans"/>
              </a:rPr>
              <a:t>като</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блок </a:t>
            </a:r>
            <a:r>
              <a:rPr lang="en-US" b="true" sz="2101">
                <a:solidFill>
                  <a:srgbClr val="000000"/>
                </a:solidFill>
                <a:latin typeface="Canva Sans Bold"/>
                <a:ea typeface="Canva Sans Bold"/>
                <a:cs typeface="Canva Sans Bold"/>
                <a:sym typeface="Canva Sans Bold"/>
              </a:rPr>
              <a:t>ограден</a:t>
            </a:r>
            <a:r>
              <a:rPr lang="en-US" b="true" sz="2101">
                <a:solidFill>
                  <a:srgbClr val="000000"/>
                </a:solidFill>
                <a:latin typeface="Canva Sans Bold"/>
                <a:ea typeface="Canva Sans Bold"/>
                <a:cs typeface="Canva Sans Bold"/>
                <a:sym typeface="Canva Sans Bold"/>
              </a:rPr>
              <a:t> </a:t>
            </a:r>
            <a:r>
              <a:rPr lang="en-US" b="true" sz="2101">
                <a:solidFill>
                  <a:srgbClr val="000000"/>
                </a:solidFill>
                <a:latin typeface="Canva Sans Bold"/>
                <a:ea typeface="Canva Sans Bold"/>
                <a:cs typeface="Canva Sans Bold"/>
                <a:sym typeface="Canva Sans Bold"/>
              </a:rPr>
              <a:t>с</a:t>
            </a:r>
            <a:r>
              <a:rPr lang="en-US" b="true" sz="2101">
                <a:solidFill>
                  <a:srgbClr val="000000"/>
                </a:solidFill>
                <a:latin typeface="Canva Sans Bold"/>
                <a:ea typeface="Canva Sans Bold"/>
                <a:cs typeface="Canva Sans Bold"/>
                <a:sym typeface="Canva Sans Bold"/>
              </a:rPr>
              <a:t> </a:t>
            </a:r>
            <a:r>
              <a:rPr lang="en-US" b="true" sz="2101">
                <a:solidFill>
                  <a:srgbClr val="000000"/>
                </a:solidFill>
                <a:latin typeface="Canva Sans Bold"/>
                <a:ea typeface="Canva Sans Bold"/>
                <a:cs typeface="Canva Sans Bold"/>
                <a:sym typeface="Canva Sans Bold"/>
              </a:rPr>
              <a:t>фигурни</a:t>
            </a:r>
            <a:r>
              <a:rPr lang="en-US" b="true" sz="2101">
                <a:solidFill>
                  <a:srgbClr val="000000"/>
                </a:solidFill>
                <a:latin typeface="Canva Sans Bold"/>
                <a:ea typeface="Canva Sans Bold"/>
                <a:cs typeface="Canva Sans Bold"/>
                <a:sym typeface="Canva Sans Bold"/>
              </a:rPr>
              <a:t> </a:t>
            </a:r>
            <a:r>
              <a:rPr lang="en-US" b="true" sz="2101">
                <a:solidFill>
                  <a:srgbClr val="000000"/>
                </a:solidFill>
                <a:latin typeface="Canva Sans Bold"/>
                <a:ea typeface="Canva Sans Bold"/>
                <a:cs typeface="Canva Sans Bold"/>
                <a:sym typeface="Canva Sans Bold"/>
              </a:rPr>
              <a:t>скоби</a:t>
            </a:r>
            <a:r>
              <a:rPr lang="en-US" sz="2101">
                <a:solidFill>
                  <a:srgbClr val="000000"/>
                </a:solidFill>
                <a:latin typeface="Canva Sans"/>
                <a:ea typeface="Canva Sans"/>
                <a:cs typeface="Canva Sans"/>
                <a:sym typeface="Canva Sans"/>
              </a:rPr>
              <a:t>.</a:t>
            </a:r>
          </a:p>
        </p:txBody>
      </p:sp>
      <p:sp>
        <p:nvSpPr>
          <p:cNvPr name="TextBox 17" id="17"/>
          <p:cNvSpPr txBox="true"/>
          <p:nvPr/>
        </p:nvSpPr>
        <p:spPr>
          <a:xfrm rot="0">
            <a:off x="420260" y="4009453"/>
            <a:ext cx="1690972" cy="1099267"/>
          </a:xfrm>
          <a:prstGeom prst="rect">
            <a:avLst/>
          </a:prstGeom>
        </p:spPr>
        <p:txBody>
          <a:bodyPr anchor="t" rtlCol="false" tIns="0" lIns="0" bIns="0" rIns="0">
            <a:spAutoFit/>
          </a:bodyPr>
          <a:lstStyle/>
          <a:p>
            <a:pPr algn="just">
              <a:lnSpc>
                <a:spcPts val="2942"/>
              </a:lnSpc>
            </a:pPr>
            <a:r>
              <a:rPr lang="en-US" sz="2101" b="true">
                <a:solidFill>
                  <a:srgbClr val="000000"/>
                </a:solidFill>
                <a:latin typeface="Canva Sans Bold"/>
                <a:ea typeface="Canva Sans Bold"/>
                <a:cs typeface="Canva Sans Bold"/>
                <a:sym typeface="Canva Sans Bold"/>
              </a:rPr>
              <a:t>try{</a:t>
            </a:r>
          </a:p>
          <a:p>
            <a:pPr algn="just">
              <a:lnSpc>
                <a:spcPts val="2942"/>
              </a:lnSpc>
            </a:pPr>
            <a:r>
              <a:rPr lang="en-US" sz="2101" b="true">
                <a:solidFill>
                  <a:srgbClr val="000000"/>
                </a:solidFill>
                <a:latin typeface="Canva Sans Bold"/>
                <a:ea typeface="Canva Sans Bold"/>
                <a:cs typeface="Canva Sans Bold"/>
                <a:sym typeface="Canva Sans Bold"/>
              </a:rPr>
              <a:t>   </a:t>
            </a:r>
            <a:r>
              <a:rPr lang="en-US" sz="2101" b="true">
                <a:solidFill>
                  <a:srgbClr val="000000"/>
                </a:solidFill>
                <a:latin typeface="Canva Sans Bold"/>
                <a:ea typeface="Canva Sans Bold"/>
                <a:cs typeface="Canva Sans Bold"/>
                <a:sym typeface="Canva Sans Bold"/>
              </a:rPr>
              <a:t>some</a:t>
            </a:r>
            <a:r>
              <a:rPr lang="en-US" sz="2101" b="true">
                <a:solidFill>
                  <a:srgbClr val="000000"/>
                </a:solidFill>
                <a:latin typeface="Canva Sans Bold"/>
                <a:ea typeface="Canva Sans Bold"/>
                <a:cs typeface="Canva Sans Bold"/>
                <a:sym typeface="Canva Sans Bold"/>
              </a:rPr>
              <a:t> code</a:t>
            </a:r>
          </a:p>
          <a:p>
            <a:pPr algn="just">
              <a:lnSpc>
                <a:spcPts val="2942"/>
              </a:lnSpc>
              <a:spcBef>
                <a:spcPct val="0"/>
              </a:spcBef>
            </a:pPr>
            <a:r>
              <a:rPr lang="en-US" b="true" sz="2101">
                <a:solidFill>
                  <a:srgbClr val="000000"/>
                </a:solidFill>
                <a:latin typeface="Canva Sans Bold"/>
                <a:ea typeface="Canva Sans Bold"/>
                <a:cs typeface="Canva Sans Bold"/>
                <a:sym typeface="Canva Sans Bold"/>
              </a:rPr>
              <a:t>}</a:t>
            </a:r>
          </a:p>
        </p:txBody>
      </p:sp>
      <p:sp>
        <p:nvSpPr>
          <p:cNvPr name="TextBox 18" id="18"/>
          <p:cNvSpPr txBox="true"/>
          <p:nvPr/>
        </p:nvSpPr>
        <p:spPr>
          <a:xfrm rot="0">
            <a:off x="2596548" y="3823693"/>
            <a:ext cx="6719286" cy="1470786"/>
          </a:xfrm>
          <a:prstGeom prst="rect">
            <a:avLst/>
          </a:prstGeom>
        </p:spPr>
        <p:txBody>
          <a:bodyPr anchor="t" rtlCol="false" tIns="0" lIns="0" bIns="0" rIns="0">
            <a:spAutoFit/>
          </a:bodyPr>
          <a:lstStyle/>
          <a:p>
            <a:pPr algn="just">
              <a:lnSpc>
                <a:spcPts val="2942"/>
              </a:lnSpc>
              <a:spcBef>
                <a:spcPct val="0"/>
              </a:spcBef>
            </a:pPr>
            <a:r>
              <a:rPr lang="en-US" sz="2101">
                <a:solidFill>
                  <a:srgbClr val="000000"/>
                </a:solidFill>
                <a:latin typeface="Canva Sans"/>
                <a:ea typeface="Canva Sans"/>
                <a:cs typeface="Canva Sans"/>
                <a:sym typeface="Canva Sans"/>
              </a:rPr>
              <a:t>След изп</a:t>
            </a:r>
            <a:r>
              <a:rPr lang="en-US" sz="2101">
                <a:solidFill>
                  <a:srgbClr val="000000"/>
                </a:solidFill>
                <a:latin typeface="Canva Sans"/>
                <a:ea typeface="Canva Sans"/>
                <a:cs typeface="Canva Sans"/>
                <a:sym typeface="Canva Sans"/>
              </a:rPr>
              <a:t>олзване на </a:t>
            </a:r>
            <a:r>
              <a:rPr lang="en-US" b="true" sz="2101">
                <a:solidFill>
                  <a:srgbClr val="FF3131"/>
                </a:solidFill>
                <a:latin typeface="Canva Sans Bold"/>
                <a:ea typeface="Canva Sans Bold"/>
                <a:cs typeface="Canva Sans Bold"/>
                <a:sym typeface="Canva Sans Bold"/>
              </a:rPr>
              <a:t>try</a:t>
            </a:r>
            <a:r>
              <a:rPr lang="en-US" sz="2101">
                <a:solidFill>
                  <a:srgbClr val="FF3131"/>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винаги</a:t>
            </a:r>
            <a:r>
              <a:rPr lang="en-US" sz="2101">
                <a:solidFill>
                  <a:srgbClr val="000000"/>
                </a:solidFill>
                <a:latin typeface="Canva Sans"/>
                <a:ea typeface="Canva Sans"/>
                <a:cs typeface="Canva Sans"/>
                <a:sym typeface="Canva Sans"/>
              </a:rPr>
              <a:t> се</a:t>
            </a:r>
            <a:r>
              <a:rPr lang="en-US" sz="2101">
                <a:solidFill>
                  <a:srgbClr val="000000"/>
                </a:solidFill>
                <a:latin typeface="Canva Sans"/>
                <a:ea typeface="Canva Sans"/>
                <a:cs typeface="Canva Sans"/>
                <a:sym typeface="Canva Sans"/>
              </a:rPr>
              <a:t> из</a:t>
            </a:r>
            <a:r>
              <a:rPr lang="en-US" sz="2101">
                <a:solidFill>
                  <a:srgbClr val="000000"/>
                </a:solidFill>
                <a:latin typeface="Canva Sans"/>
                <a:ea typeface="Canva Sans"/>
                <a:cs typeface="Canva Sans"/>
                <a:sym typeface="Canva Sans"/>
              </a:rPr>
              <a:t>п</a:t>
            </a:r>
            <a:r>
              <a:rPr lang="en-US" sz="2101">
                <a:solidFill>
                  <a:srgbClr val="000000"/>
                </a:solidFill>
                <a:latin typeface="Canva Sans"/>
                <a:ea typeface="Canva Sans"/>
                <a:cs typeface="Canva Sans"/>
                <a:sym typeface="Canva Sans"/>
              </a:rPr>
              <a:t>олз</a:t>
            </a:r>
            <a:r>
              <a:rPr lang="en-US" sz="2101">
                <a:solidFill>
                  <a:srgbClr val="000000"/>
                </a:solidFill>
                <a:latin typeface="Canva Sans"/>
                <a:ea typeface="Canva Sans"/>
                <a:cs typeface="Canva Sans"/>
                <a:sym typeface="Canva Sans"/>
              </a:rPr>
              <a:t>ва</a:t>
            </a:r>
            <a:r>
              <a:rPr lang="en-US" sz="2101">
                <a:solidFill>
                  <a:srgbClr val="004AAD"/>
                </a:solidFill>
                <a:latin typeface="Canva Sans"/>
                <a:ea typeface="Canva Sans"/>
                <a:cs typeface="Canva Sans"/>
                <a:sym typeface="Canva Sans"/>
              </a:rPr>
              <a:t> </a:t>
            </a:r>
            <a:r>
              <a:rPr lang="en-US" b="true" sz="2101">
                <a:solidFill>
                  <a:srgbClr val="004AAD"/>
                </a:solidFill>
                <a:latin typeface="Canva Sans Bold"/>
                <a:ea typeface="Canva Sans Bold"/>
                <a:cs typeface="Canva Sans Bold"/>
                <a:sym typeface="Canva Sans Bold"/>
              </a:rPr>
              <a:t>един или повече</a:t>
            </a:r>
            <a:r>
              <a:rPr lang="en-US" sz="2101">
                <a:solidFill>
                  <a:srgbClr val="000000"/>
                </a:solidFill>
                <a:latin typeface="Canva Sans"/>
                <a:ea typeface="Canva Sans"/>
                <a:cs typeface="Canva Sans"/>
                <a:sym typeface="Canva Sans"/>
              </a:rPr>
              <a:t> </a:t>
            </a:r>
            <a:r>
              <a:rPr lang="en-US" b="true" sz="2101">
                <a:solidFill>
                  <a:srgbClr val="FF3131"/>
                </a:solidFill>
                <a:latin typeface="Canva Sans Bold"/>
                <a:ea typeface="Canva Sans Bold"/>
                <a:cs typeface="Canva Sans Bold"/>
                <a:sym typeface="Canva Sans Bold"/>
              </a:rPr>
              <a:t>catch блока</a:t>
            </a:r>
            <a:r>
              <a:rPr lang="en-US" sz="2101">
                <a:solidFill>
                  <a:srgbClr val="000000"/>
                </a:solidFill>
                <a:latin typeface="Canva Sans"/>
                <a:ea typeface="Canva Sans"/>
                <a:cs typeface="Canva Sans"/>
                <a:sym typeface="Canva Sans"/>
              </a:rPr>
              <a:t>, където </a:t>
            </a:r>
            <a:r>
              <a:rPr lang="en-US" b="true" sz="2101">
                <a:solidFill>
                  <a:srgbClr val="FF3131"/>
                </a:solidFill>
                <a:latin typeface="Canva Sans Bold"/>
                <a:ea typeface="Canva Sans Bold"/>
                <a:cs typeface="Canva Sans Bold"/>
                <a:sym typeface="Canva Sans Bold"/>
              </a:rPr>
              <a:t>кодът</a:t>
            </a:r>
            <a:r>
              <a:rPr lang="en-US" sz="2101">
                <a:solidFill>
                  <a:srgbClr val="000000"/>
                </a:solidFill>
                <a:latin typeface="Canva Sans"/>
                <a:ea typeface="Canva Sans"/>
                <a:cs typeface="Canva Sans"/>
                <a:sym typeface="Canva Sans"/>
              </a:rPr>
              <a:t> в дад</a:t>
            </a:r>
            <a:r>
              <a:rPr lang="en-US" sz="2101">
                <a:solidFill>
                  <a:srgbClr val="000000"/>
                </a:solidFill>
                <a:latin typeface="Canva Sans"/>
                <a:ea typeface="Canva Sans"/>
                <a:cs typeface="Canva Sans"/>
                <a:sym typeface="Canva Sans"/>
              </a:rPr>
              <a:t>ен</a:t>
            </a:r>
            <a:r>
              <a:rPr lang="en-US" sz="2101">
                <a:solidFill>
                  <a:srgbClr val="000000"/>
                </a:solidFill>
                <a:latin typeface="Canva Sans"/>
                <a:ea typeface="Canva Sans"/>
                <a:cs typeface="Canva Sans"/>
                <a:sym typeface="Canva Sans"/>
              </a:rPr>
              <a:t> блок с</a:t>
            </a:r>
            <a:r>
              <a:rPr lang="en-US" sz="2101">
                <a:solidFill>
                  <a:srgbClr val="000000"/>
                </a:solidFill>
                <a:latin typeface="Canva Sans"/>
                <a:ea typeface="Canva Sans"/>
                <a:cs typeface="Canva Sans"/>
                <a:sym typeface="Canva Sans"/>
              </a:rPr>
              <a:t>е</a:t>
            </a:r>
            <a:r>
              <a:rPr lang="en-US" sz="2101">
                <a:solidFill>
                  <a:srgbClr val="000000"/>
                </a:solidFill>
                <a:latin typeface="Canva Sans"/>
                <a:ea typeface="Canva Sans"/>
                <a:cs typeface="Canva Sans"/>
                <a:sym typeface="Canva Sans"/>
              </a:rPr>
              <a:t> </a:t>
            </a:r>
            <a:r>
              <a:rPr lang="en-US" b="true" sz="2101">
                <a:solidFill>
                  <a:srgbClr val="004AAD"/>
                </a:solidFill>
                <a:latin typeface="Canva Sans Bold"/>
                <a:ea typeface="Canva Sans Bold"/>
                <a:cs typeface="Canva Sans Bold"/>
                <a:sym typeface="Canva Sans Bold"/>
              </a:rPr>
              <a:t>изпълнява при прихваното изключение</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от този</a:t>
            </a:r>
            <a:r>
              <a:rPr lang="en-US" sz="2101">
                <a:solidFill>
                  <a:srgbClr val="000000"/>
                </a:solidFill>
                <a:latin typeface="Canva Sans"/>
                <a:ea typeface="Canva Sans"/>
                <a:cs typeface="Canva Sans"/>
                <a:sym typeface="Canva Sans"/>
              </a:rPr>
              <a:t> </a:t>
            </a:r>
            <a:r>
              <a:rPr lang="en-US" b="true" sz="2101">
                <a:solidFill>
                  <a:srgbClr val="FF3131"/>
                </a:solidFill>
                <a:latin typeface="Canva Sans Bold"/>
                <a:ea typeface="Canva Sans Bold"/>
                <a:cs typeface="Canva Sans Bold"/>
                <a:sym typeface="Canva Sans Bold"/>
              </a:rPr>
              <a:t>клас</a:t>
            </a:r>
            <a:r>
              <a:rPr lang="en-US" sz="2101">
                <a:solidFill>
                  <a:srgbClr val="000000"/>
                </a:solidFill>
                <a:latin typeface="Canva Sans"/>
                <a:ea typeface="Canva Sans"/>
                <a:cs typeface="Canva Sans"/>
                <a:sym typeface="Canva Sans"/>
              </a:rPr>
              <a:t>.</a:t>
            </a:r>
          </a:p>
        </p:txBody>
      </p:sp>
      <p:sp>
        <p:nvSpPr>
          <p:cNvPr name="TextBox 19" id="19"/>
          <p:cNvSpPr txBox="true"/>
          <p:nvPr/>
        </p:nvSpPr>
        <p:spPr>
          <a:xfrm rot="0">
            <a:off x="298279" y="5865979"/>
            <a:ext cx="4008605" cy="1470786"/>
          </a:xfrm>
          <a:prstGeom prst="rect">
            <a:avLst/>
          </a:prstGeom>
        </p:spPr>
        <p:txBody>
          <a:bodyPr anchor="t" rtlCol="false" tIns="0" lIns="0" bIns="0" rIns="0">
            <a:spAutoFit/>
          </a:bodyPr>
          <a:lstStyle/>
          <a:p>
            <a:pPr algn="just">
              <a:lnSpc>
                <a:spcPts val="2942"/>
              </a:lnSpc>
            </a:pPr>
            <a:r>
              <a:rPr lang="en-US" sz="2101" b="true">
                <a:solidFill>
                  <a:srgbClr val="000000"/>
                </a:solidFill>
                <a:latin typeface="Canva Sans Bold"/>
                <a:ea typeface="Canva Sans Bold"/>
                <a:cs typeface="Canva Sans Bold"/>
                <a:sym typeface="Canva Sans Bold"/>
              </a:rPr>
              <a:t>ca</a:t>
            </a:r>
            <a:r>
              <a:rPr lang="en-US" sz="2101" b="true">
                <a:solidFill>
                  <a:srgbClr val="000000"/>
                </a:solidFill>
                <a:latin typeface="Canva Sans Bold"/>
                <a:ea typeface="Canva Sans Bold"/>
                <a:cs typeface="Canva Sans Bold"/>
                <a:sym typeface="Canva Sans Bold"/>
              </a:rPr>
              <a:t>tch</a:t>
            </a:r>
            <a:r>
              <a:rPr lang="en-US" sz="2101" b="true">
                <a:solidFill>
                  <a:srgbClr val="000000"/>
                </a:solidFill>
                <a:latin typeface="Canva Sans Bold"/>
                <a:ea typeface="Canva Sans Bold"/>
                <a:cs typeface="Canva Sans Bold"/>
                <a:sym typeface="Canva Sans Bold"/>
              </a:rPr>
              <a:t>(S</a:t>
            </a:r>
            <a:r>
              <a:rPr lang="en-US" sz="2101" b="true">
                <a:solidFill>
                  <a:srgbClr val="000000"/>
                </a:solidFill>
                <a:latin typeface="Canva Sans Bold"/>
                <a:ea typeface="Canva Sans Bold"/>
                <a:cs typeface="Canva Sans Bold"/>
                <a:sym typeface="Canva Sans Bold"/>
              </a:rPr>
              <a:t>omeException</a:t>
            </a:r>
            <a:r>
              <a:rPr lang="en-US" sz="2101" b="true">
                <a:solidFill>
                  <a:srgbClr val="000000"/>
                </a:solidFill>
                <a:latin typeface="Canva Sans Bold"/>
                <a:ea typeface="Canva Sans Bold"/>
                <a:cs typeface="Canva Sans Bold"/>
                <a:sym typeface="Canva Sans Bold"/>
              </a:rPr>
              <a:t> object){</a:t>
            </a:r>
          </a:p>
          <a:p>
            <a:pPr algn="just">
              <a:lnSpc>
                <a:spcPts val="2942"/>
              </a:lnSpc>
            </a:pPr>
            <a:r>
              <a:rPr lang="en-US" sz="2101" b="true">
                <a:solidFill>
                  <a:srgbClr val="000000"/>
                </a:solidFill>
                <a:latin typeface="Canva Sans Bold"/>
                <a:ea typeface="Canva Sans Bold"/>
                <a:cs typeface="Canva Sans Bold"/>
                <a:sym typeface="Canva Sans Bold"/>
              </a:rPr>
              <a:t>     </a:t>
            </a:r>
            <a:r>
              <a:rPr lang="en-US" sz="2101" b="true">
                <a:solidFill>
                  <a:srgbClr val="000000"/>
                </a:solidFill>
                <a:latin typeface="Canva Sans Bold"/>
                <a:ea typeface="Canva Sans Bold"/>
                <a:cs typeface="Canva Sans Bold"/>
                <a:sym typeface="Canva Sans Bold"/>
              </a:rPr>
              <a:t>code</a:t>
            </a:r>
          </a:p>
          <a:p>
            <a:pPr algn="just">
              <a:lnSpc>
                <a:spcPts val="2942"/>
              </a:lnSpc>
              <a:spcBef>
                <a:spcPct val="0"/>
              </a:spcBef>
            </a:pPr>
            <a:r>
              <a:rPr lang="en-US" b="true" sz="2101">
                <a:solidFill>
                  <a:srgbClr val="000000"/>
                </a:solidFill>
                <a:latin typeface="Canva Sans Bold"/>
                <a:ea typeface="Canva Sans Bold"/>
                <a:cs typeface="Canva Sans Bold"/>
                <a:sym typeface="Canva Sans Bold"/>
              </a:rPr>
              <a:t>}</a:t>
            </a:r>
          </a:p>
          <a:p>
            <a:pPr algn="just">
              <a:lnSpc>
                <a:spcPts val="294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8094547" y="2246706"/>
            <a:ext cx="15026802" cy="1591351"/>
          </a:xfrm>
          <a:custGeom>
            <a:avLst/>
            <a:gdLst/>
            <a:ahLst/>
            <a:cxnLst/>
            <a:rect r="r" b="b" t="t" l="l"/>
            <a:pathLst>
              <a:path h="1591351" w="15026802">
                <a:moveTo>
                  <a:pt x="0" y="0"/>
                </a:moveTo>
                <a:lnTo>
                  <a:pt x="15026801" y="0"/>
                </a:lnTo>
                <a:lnTo>
                  <a:pt x="15026801" y="1591351"/>
                </a:lnTo>
                <a:lnTo>
                  <a:pt x="0" y="159135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2898372" y="0"/>
            <a:ext cx="5408678" cy="6084763"/>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alpha val="0"/>
              </a:srgbClr>
            </a:solidFill>
            <a:ln w="12700">
              <a:solidFill>
                <a:srgbClr val="000000"/>
              </a:solidFill>
            </a:ln>
          </p:spPr>
        </p:sp>
      </p:grpSp>
      <p:grpSp>
        <p:nvGrpSpPr>
          <p:cNvPr name="Group 7" id="7"/>
          <p:cNvGrpSpPr/>
          <p:nvPr/>
        </p:nvGrpSpPr>
        <p:grpSpPr>
          <a:xfrm rot="0">
            <a:off x="-4052897" y="0"/>
            <a:ext cx="22359947" cy="1593906"/>
            <a:chOff x="0" y="0"/>
            <a:chExt cx="2167303" cy="154494"/>
          </a:xfrm>
        </p:grpSpPr>
        <p:sp>
          <p:nvSpPr>
            <p:cNvPr name="Freeform 8" id="8"/>
            <p:cNvSpPr/>
            <p:nvPr/>
          </p:nvSpPr>
          <p:spPr>
            <a:xfrm flipH="false" flipV="false" rot="0">
              <a:off x="0" y="0"/>
              <a:ext cx="2167303" cy="154494"/>
            </a:xfrm>
            <a:custGeom>
              <a:avLst/>
              <a:gdLst/>
              <a:ahLst/>
              <a:cxnLst/>
              <a:rect r="r" b="b" t="t" l="l"/>
              <a:pathLst>
                <a:path h="154494" w="2167303">
                  <a:moveTo>
                    <a:pt x="1964103" y="0"/>
                  </a:moveTo>
                  <a:lnTo>
                    <a:pt x="0" y="0"/>
                  </a:lnTo>
                  <a:lnTo>
                    <a:pt x="203200" y="154494"/>
                  </a:lnTo>
                  <a:lnTo>
                    <a:pt x="2167303" y="154494"/>
                  </a:lnTo>
                  <a:lnTo>
                    <a:pt x="1964103" y="0"/>
                  </a:lnTo>
                  <a:close/>
                </a:path>
              </a:pathLst>
            </a:custGeom>
            <a:solidFill>
              <a:srgbClr val="010101"/>
            </a:solidFill>
            <a:ln cap="sq">
              <a:noFill/>
              <a:prstDash val="solid"/>
              <a:miter/>
            </a:ln>
          </p:spPr>
        </p:sp>
        <p:sp>
          <p:nvSpPr>
            <p:cNvPr name="TextBox 9" id="9"/>
            <p:cNvSpPr txBox="true"/>
            <p:nvPr/>
          </p:nvSpPr>
          <p:spPr>
            <a:xfrm>
              <a:off x="101600" y="-19050"/>
              <a:ext cx="1964103" cy="17354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a:grpSpLocks noChangeAspect="true"/>
          </p:cNvGrpSpPr>
          <p:nvPr/>
        </p:nvGrpSpPr>
        <p:grpSpPr>
          <a:xfrm rot="0">
            <a:off x="12898372" y="0"/>
            <a:ext cx="5408678" cy="6084763"/>
            <a:chOff x="0" y="0"/>
            <a:chExt cx="5370413" cy="6041715"/>
          </a:xfrm>
        </p:grpSpPr>
        <p:sp>
          <p:nvSpPr>
            <p:cNvPr name="Freeform 11" id="11"/>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12" id="12"/>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sp>
        <p:nvSpPr>
          <p:cNvPr name="TextBox 13" id="13"/>
          <p:cNvSpPr txBox="true"/>
          <p:nvPr/>
        </p:nvSpPr>
        <p:spPr>
          <a:xfrm rot="0">
            <a:off x="1523159" y="218167"/>
            <a:ext cx="9734574" cy="1033748"/>
          </a:xfrm>
          <a:prstGeom prst="rect">
            <a:avLst/>
          </a:prstGeom>
        </p:spPr>
        <p:txBody>
          <a:bodyPr anchor="t" rtlCol="false" tIns="0" lIns="0" bIns="0" rIns="0">
            <a:spAutoFit/>
          </a:bodyPr>
          <a:lstStyle/>
          <a:p>
            <a:pPr algn="ctr" marL="0" indent="0" lvl="0">
              <a:lnSpc>
                <a:spcPts val="8320"/>
              </a:lnSpc>
              <a:spcBef>
                <a:spcPct val="0"/>
              </a:spcBef>
            </a:pPr>
            <a:r>
              <a:rPr lang="en-US" sz="6029" spc="48">
                <a:solidFill>
                  <a:srgbClr val="FFFFFF"/>
                </a:solidFill>
                <a:latin typeface="Archivo Black"/>
                <a:ea typeface="Archivo Black"/>
                <a:cs typeface="Archivo Black"/>
                <a:sym typeface="Archivo Black"/>
              </a:rPr>
              <a:t>РАБОТА С ИЗКЛЮЧЕНИЯ</a:t>
            </a:r>
          </a:p>
        </p:txBody>
      </p:sp>
      <p:sp>
        <p:nvSpPr>
          <p:cNvPr name="TextBox 14" id="14"/>
          <p:cNvSpPr txBox="true"/>
          <p:nvPr/>
        </p:nvSpPr>
        <p:spPr>
          <a:xfrm rot="0">
            <a:off x="637114" y="1968740"/>
            <a:ext cx="12127095" cy="1470786"/>
          </a:xfrm>
          <a:prstGeom prst="rect">
            <a:avLst/>
          </a:prstGeom>
        </p:spPr>
        <p:txBody>
          <a:bodyPr anchor="t" rtlCol="false" tIns="0" lIns="0" bIns="0" rIns="0">
            <a:spAutoFit/>
          </a:bodyPr>
          <a:lstStyle/>
          <a:p>
            <a:pPr algn="ctr">
              <a:lnSpc>
                <a:spcPts val="2942"/>
              </a:lnSpc>
              <a:spcBef>
                <a:spcPct val="0"/>
              </a:spcBef>
            </a:pPr>
            <a:r>
              <a:rPr lang="en-US" sz="2101">
                <a:solidFill>
                  <a:srgbClr val="000000"/>
                </a:solidFill>
                <a:latin typeface="Canva Sans"/>
                <a:ea typeface="Canva Sans"/>
                <a:cs typeface="Canva Sans"/>
                <a:sym typeface="Canva Sans"/>
              </a:rPr>
              <a:t>Какт</a:t>
            </a:r>
            <a:r>
              <a:rPr lang="en-US" sz="2101">
                <a:solidFill>
                  <a:srgbClr val="000000"/>
                </a:solidFill>
                <a:latin typeface="Canva Sans"/>
                <a:ea typeface="Canva Sans"/>
                <a:cs typeface="Canva Sans"/>
                <a:sym typeface="Canva Sans"/>
              </a:rPr>
              <a:t>о</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добре се з</a:t>
            </a:r>
            <a:r>
              <a:rPr lang="en-US" sz="2101">
                <a:solidFill>
                  <a:srgbClr val="000000"/>
                </a:solidFill>
                <a:latin typeface="Canva Sans"/>
                <a:ea typeface="Canva Sans"/>
                <a:cs typeface="Canva Sans"/>
                <a:sym typeface="Canva Sans"/>
              </a:rPr>
              <a:t>а</a:t>
            </a:r>
            <a:r>
              <a:rPr lang="en-US" sz="2101">
                <a:solidFill>
                  <a:srgbClr val="000000"/>
                </a:solidFill>
                <a:latin typeface="Canva Sans"/>
                <a:ea typeface="Canva Sans"/>
                <a:cs typeface="Canva Sans"/>
                <a:sym typeface="Canva Sans"/>
              </a:rPr>
              <a:t>белязва мес</a:t>
            </a:r>
            <a:r>
              <a:rPr lang="en-US" sz="2101">
                <a:solidFill>
                  <a:srgbClr val="000000"/>
                </a:solidFill>
                <a:latin typeface="Canva Sans"/>
                <a:ea typeface="Canva Sans"/>
                <a:cs typeface="Canva Sans"/>
                <a:sym typeface="Canva Sans"/>
              </a:rPr>
              <a:t>т</a:t>
            </a:r>
            <a:r>
              <a:rPr lang="en-US" sz="2101">
                <a:solidFill>
                  <a:srgbClr val="000000"/>
                </a:solidFill>
                <a:latin typeface="Canva Sans"/>
                <a:ea typeface="Canva Sans"/>
                <a:cs typeface="Canva Sans"/>
                <a:sym typeface="Canva Sans"/>
              </a:rPr>
              <a:t>а</a:t>
            </a:r>
            <a:r>
              <a:rPr lang="en-US" sz="2101">
                <a:solidFill>
                  <a:srgbClr val="000000"/>
                </a:solidFill>
                <a:latin typeface="Canva Sans"/>
                <a:ea typeface="Canva Sans"/>
                <a:cs typeface="Canva Sans"/>
                <a:sym typeface="Canva Sans"/>
              </a:rPr>
              <a:t>т</a:t>
            </a:r>
            <a:r>
              <a:rPr lang="en-US" sz="2101">
                <a:solidFill>
                  <a:srgbClr val="000000"/>
                </a:solidFill>
                <a:latin typeface="Canva Sans"/>
                <a:ea typeface="Canva Sans"/>
                <a:cs typeface="Canva Sans"/>
                <a:sym typeface="Canva Sans"/>
              </a:rPr>
              <a:t>а, където очакваме да </a:t>
            </a:r>
            <a:r>
              <a:rPr lang="en-US" sz="2101">
                <a:solidFill>
                  <a:srgbClr val="000000"/>
                </a:solidFill>
                <a:latin typeface="Canva Sans"/>
                <a:ea typeface="Canva Sans"/>
                <a:cs typeface="Canva Sans"/>
                <a:sym typeface="Canva Sans"/>
              </a:rPr>
              <a:t>се появи дадено и</a:t>
            </a:r>
            <a:r>
              <a:rPr lang="en-US" sz="2101">
                <a:solidFill>
                  <a:srgbClr val="000000"/>
                </a:solidFill>
                <a:latin typeface="Canva Sans"/>
                <a:ea typeface="Canva Sans"/>
                <a:cs typeface="Canva Sans"/>
                <a:sym typeface="Canva Sans"/>
              </a:rPr>
              <a:t>зключ</a:t>
            </a:r>
            <a:r>
              <a:rPr lang="en-US" sz="2101">
                <a:solidFill>
                  <a:srgbClr val="000000"/>
                </a:solidFill>
                <a:latin typeface="Canva Sans"/>
                <a:ea typeface="Canva Sans"/>
                <a:cs typeface="Canva Sans"/>
                <a:sym typeface="Canva Sans"/>
              </a:rPr>
              <a:t>ение,</a:t>
            </a:r>
            <a:r>
              <a:rPr lang="en-US" sz="2101">
                <a:solidFill>
                  <a:srgbClr val="000000"/>
                </a:solidFill>
                <a:latin typeface="Canva Sans"/>
                <a:ea typeface="Canva Sans"/>
                <a:cs typeface="Canva Sans"/>
                <a:sym typeface="Canva Sans"/>
              </a:rPr>
              <a:t> са поставени</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в </a:t>
            </a:r>
            <a:r>
              <a:rPr lang="en-US" sz="2101">
                <a:solidFill>
                  <a:srgbClr val="000000"/>
                </a:solidFill>
                <a:latin typeface="Canva Sans"/>
                <a:ea typeface="Canva Sans"/>
                <a:cs typeface="Canva Sans"/>
                <a:sym typeface="Canva Sans"/>
              </a:rPr>
              <a:t>try </a:t>
            </a:r>
            <a:r>
              <a:rPr lang="en-US" sz="2101">
                <a:solidFill>
                  <a:srgbClr val="000000"/>
                </a:solidFill>
                <a:latin typeface="Canva Sans"/>
                <a:ea typeface="Canva Sans"/>
                <a:cs typeface="Canva Sans"/>
                <a:sym typeface="Canva Sans"/>
              </a:rPr>
              <a:t>блока. Изключение от първия вид ще бъде обработено от catch(InputMismatchException e) блока, където „е” в скобите е обект от клас InputMismatchException.</a:t>
            </a:r>
          </a:p>
        </p:txBody>
      </p:sp>
      <p:sp>
        <p:nvSpPr>
          <p:cNvPr name="TextBox 15" id="15"/>
          <p:cNvSpPr txBox="true"/>
          <p:nvPr/>
        </p:nvSpPr>
        <p:spPr>
          <a:xfrm rot="0">
            <a:off x="365521" y="3993553"/>
            <a:ext cx="9001396" cy="1099267"/>
          </a:xfrm>
          <a:prstGeom prst="rect">
            <a:avLst/>
          </a:prstGeom>
        </p:spPr>
        <p:txBody>
          <a:bodyPr anchor="t" rtlCol="false" tIns="0" lIns="0" bIns="0" rIns="0">
            <a:spAutoFit/>
          </a:bodyPr>
          <a:lstStyle/>
          <a:p>
            <a:pPr algn="l">
              <a:lnSpc>
                <a:spcPts val="2942"/>
              </a:lnSpc>
              <a:spcBef>
                <a:spcPct val="0"/>
              </a:spcBef>
            </a:pPr>
            <a:r>
              <a:rPr lang="en-US" sz="2101">
                <a:solidFill>
                  <a:srgbClr val="000000"/>
                </a:solidFill>
                <a:latin typeface="Canva Sans"/>
                <a:ea typeface="Canva Sans"/>
                <a:cs typeface="Canva Sans"/>
                <a:sym typeface="Canva Sans"/>
              </a:rPr>
              <a:t>И</a:t>
            </a:r>
            <a:r>
              <a:rPr lang="en-US" sz="2101">
                <a:solidFill>
                  <a:srgbClr val="000000"/>
                </a:solidFill>
                <a:latin typeface="Canva Sans"/>
                <a:ea typeface="Canva Sans"/>
                <a:cs typeface="Canva Sans"/>
                <a:sym typeface="Canva Sans"/>
              </a:rPr>
              <a:t>зключение</a:t>
            </a:r>
            <a:r>
              <a:rPr lang="en-US" sz="2101">
                <a:solidFill>
                  <a:srgbClr val="000000"/>
                </a:solidFill>
                <a:latin typeface="Canva Sans"/>
                <a:ea typeface="Canva Sans"/>
                <a:cs typeface="Canva Sans"/>
                <a:sym typeface="Canva Sans"/>
              </a:rPr>
              <a:t> от втор</a:t>
            </a:r>
            <a:r>
              <a:rPr lang="en-US" sz="2101">
                <a:solidFill>
                  <a:srgbClr val="000000"/>
                </a:solidFill>
                <a:latin typeface="Canva Sans"/>
                <a:ea typeface="Canva Sans"/>
                <a:cs typeface="Canva Sans"/>
                <a:sym typeface="Canva Sans"/>
              </a:rPr>
              <a:t>и</a:t>
            </a:r>
            <a:r>
              <a:rPr lang="en-US" sz="2101">
                <a:solidFill>
                  <a:srgbClr val="000000"/>
                </a:solidFill>
                <a:latin typeface="Canva Sans"/>
                <a:ea typeface="Canva Sans"/>
                <a:cs typeface="Canva Sans"/>
                <a:sym typeface="Canva Sans"/>
              </a:rPr>
              <a:t>я</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вид ще бъде обработено от ca</a:t>
            </a:r>
            <a:r>
              <a:rPr lang="en-US" sz="2101">
                <a:solidFill>
                  <a:srgbClr val="000000"/>
                </a:solidFill>
                <a:latin typeface="Canva Sans"/>
                <a:ea typeface="Canva Sans"/>
                <a:cs typeface="Canva Sans"/>
                <a:sym typeface="Canva Sans"/>
              </a:rPr>
              <a:t>t</a:t>
            </a:r>
            <a:r>
              <a:rPr lang="en-US" sz="2101">
                <a:solidFill>
                  <a:srgbClr val="000000"/>
                </a:solidFill>
                <a:latin typeface="Canva Sans"/>
                <a:ea typeface="Canva Sans"/>
                <a:cs typeface="Canva Sans"/>
                <a:sym typeface="Canva Sans"/>
              </a:rPr>
              <a:t>ch (A</a:t>
            </a:r>
            <a:r>
              <a:rPr lang="en-US" sz="2101">
                <a:solidFill>
                  <a:srgbClr val="000000"/>
                </a:solidFill>
                <a:latin typeface="Canva Sans"/>
                <a:ea typeface="Canva Sans"/>
                <a:cs typeface="Canva Sans"/>
                <a:sym typeface="Canva Sans"/>
              </a:rPr>
              <a:t>r</a:t>
            </a:r>
            <a:r>
              <a:rPr lang="en-US" sz="2101">
                <a:solidFill>
                  <a:srgbClr val="000000"/>
                </a:solidFill>
                <a:latin typeface="Canva Sans"/>
                <a:ea typeface="Canva Sans"/>
                <a:cs typeface="Canva Sans"/>
                <a:sym typeface="Canva Sans"/>
              </a:rPr>
              <a:t>ithmeticException</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e)</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блок</a:t>
            </a:r>
            <a:r>
              <a:rPr lang="en-US" sz="2101">
                <a:solidFill>
                  <a:srgbClr val="000000"/>
                </a:solidFill>
                <a:latin typeface="Canva Sans"/>
                <a:ea typeface="Canva Sans"/>
                <a:cs typeface="Canva Sans"/>
                <a:sym typeface="Canva Sans"/>
              </a:rPr>
              <a:t>а</a:t>
            </a:r>
            <a:r>
              <a:rPr lang="en-US" sz="2101">
                <a:solidFill>
                  <a:srgbClr val="000000"/>
                </a:solidFill>
                <a:latin typeface="Canva Sans"/>
                <a:ea typeface="Canva Sans"/>
                <a:cs typeface="Canva Sans"/>
                <a:sym typeface="Canva Sans"/>
              </a:rPr>
              <a:t>, къ</a:t>
            </a:r>
            <a:r>
              <a:rPr lang="en-US" sz="2101">
                <a:solidFill>
                  <a:srgbClr val="000000"/>
                </a:solidFill>
                <a:latin typeface="Canva Sans"/>
                <a:ea typeface="Canva Sans"/>
                <a:cs typeface="Canva Sans"/>
                <a:sym typeface="Canva Sans"/>
              </a:rPr>
              <a:t>де</a:t>
            </a:r>
            <a:r>
              <a:rPr lang="en-US" sz="2101">
                <a:solidFill>
                  <a:srgbClr val="000000"/>
                </a:solidFill>
                <a:latin typeface="Canva Sans"/>
                <a:ea typeface="Canva Sans"/>
                <a:cs typeface="Canva Sans"/>
                <a:sym typeface="Canva Sans"/>
              </a:rPr>
              <a:t>то</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„е” в</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скоби</a:t>
            </a:r>
            <a:r>
              <a:rPr lang="en-US" sz="2101">
                <a:solidFill>
                  <a:srgbClr val="000000"/>
                </a:solidFill>
                <a:latin typeface="Canva Sans"/>
                <a:ea typeface="Canva Sans"/>
                <a:cs typeface="Canva Sans"/>
                <a:sym typeface="Canva Sans"/>
              </a:rPr>
              <a:t>те е обект от клас ArithmeticException.</a:t>
            </a:r>
          </a:p>
        </p:txBody>
      </p:sp>
      <p:sp>
        <p:nvSpPr>
          <p:cNvPr name="TextBox 16" id="16"/>
          <p:cNvSpPr txBox="true"/>
          <p:nvPr/>
        </p:nvSpPr>
        <p:spPr>
          <a:xfrm rot="0">
            <a:off x="816108" y="6854175"/>
            <a:ext cx="9001396" cy="1842305"/>
          </a:xfrm>
          <a:prstGeom prst="rect">
            <a:avLst/>
          </a:prstGeom>
        </p:spPr>
        <p:txBody>
          <a:bodyPr anchor="t" rtlCol="false" tIns="0" lIns="0" bIns="0" rIns="0">
            <a:spAutoFit/>
          </a:bodyPr>
          <a:lstStyle/>
          <a:p>
            <a:pPr algn="l">
              <a:lnSpc>
                <a:spcPts val="2942"/>
              </a:lnSpc>
            </a:pPr>
            <a:r>
              <a:rPr lang="en-US" sz="2101">
                <a:solidFill>
                  <a:srgbClr val="000000"/>
                </a:solidFill>
                <a:latin typeface="Canva Sans"/>
                <a:ea typeface="Canva Sans"/>
                <a:cs typeface="Canva Sans"/>
                <a:sym typeface="Canva Sans"/>
              </a:rPr>
              <a:t>К</a:t>
            </a:r>
            <a:r>
              <a:rPr lang="en-US" sz="2101">
                <a:solidFill>
                  <a:srgbClr val="000000"/>
                </a:solidFill>
                <a:latin typeface="Canva Sans"/>
                <a:ea typeface="Canva Sans"/>
                <a:cs typeface="Canva Sans"/>
                <a:sym typeface="Canva Sans"/>
              </a:rPr>
              <a:t>лючовата дума finally гарантира,че</a:t>
            </a:r>
            <a:r>
              <a:rPr lang="en-US" sz="2101">
                <a:solidFill>
                  <a:srgbClr val="000000"/>
                </a:solidFill>
                <a:latin typeface="Canva Sans"/>
                <a:ea typeface="Canva Sans"/>
                <a:cs typeface="Canva Sans"/>
                <a:sym typeface="Canva Sans"/>
              </a:rPr>
              <a:t> блокът след нея</a:t>
            </a:r>
            <a:r>
              <a:rPr lang="en-US" sz="2101">
                <a:solidFill>
                  <a:srgbClr val="000000"/>
                </a:solidFill>
                <a:latin typeface="Canva Sans"/>
                <a:ea typeface="Canva Sans"/>
                <a:cs typeface="Canva Sans"/>
                <a:sym typeface="Canva Sans"/>
              </a:rPr>
              <a:t> ще</a:t>
            </a:r>
            <a:r>
              <a:rPr lang="en-US" sz="2101">
                <a:solidFill>
                  <a:srgbClr val="000000"/>
                </a:solidFill>
                <a:latin typeface="Canva Sans"/>
                <a:ea typeface="Canva Sans"/>
                <a:cs typeface="Canva Sans"/>
                <a:sym typeface="Canva Sans"/>
              </a:rPr>
              <a:t> се изпълни независимо от това</a:t>
            </a:r>
            <a:r>
              <a:rPr lang="en-US" sz="2101">
                <a:solidFill>
                  <a:srgbClr val="000000"/>
                </a:solidFill>
                <a:latin typeface="Canva Sans"/>
                <a:ea typeface="Canva Sans"/>
                <a:cs typeface="Canva Sans"/>
                <a:sym typeface="Canva Sans"/>
              </a:rPr>
              <a:t> дали</a:t>
            </a:r>
            <a:r>
              <a:rPr lang="en-US" sz="2101">
                <a:solidFill>
                  <a:srgbClr val="000000"/>
                </a:solidFill>
                <a:latin typeface="Canva Sans"/>
                <a:ea typeface="Canva Sans"/>
                <a:cs typeface="Canva Sans"/>
                <a:sym typeface="Canva Sans"/>
              </a:rPr>
              <a:t> ще</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бъ</a:t>
            </a:r>
            <a:r>
              <a:rPr lang="en-US" sz="2101">
                <a:solidFill>
                  <a:srgbClr val="000000"/>
                </a:solidFill>
                <a:latin typeface="Canva Sans"/>
                <a:ea typeface="Canva Sans"/>
                <a:cs typeface="Canva Sans"/>
                <a:sym typeface="Canva Sans"/>
              </a:rPr>
              <a:t>де</a:t>
            </a:r>
            <a:r>
              <a:rPr lang="en-US" sz="2101">
                <a:solidFill>
                  <a:srgbClr val="000000"/>
                </a:solidFill>
                <a:latin typeface="Canva Sans"/>
                <a:ea typeface="Canva Sans"/>
                <a:cs typeface="Canva Sans"/>
                <a:sym typeface="Canva Sans"/>
              </a:rPr>
              <a:t> прихванато</a:t>
            </a:r>
            <a:r>
              <a:rPr lang="en-US" sz="2101">
                <a:solidFill>
                  <a:srgbClr val="000000"/>
                </a:solidFill>
                <a:latin typeface="Canva Sans"/>
                <a:ea typeface="Canva Sans"/>
                <a:cs typeface="Canva Sans"/>
                <a:sym typeface="Canva Sans"/>
              </a:rPr>
              <a:t> из</a:t>
            </a:r>
            <a:r>
              <a:rPr lang="en-US" sz="2101">
                <a:solidFill>
                  <a:srgbClr val="000000"/>
                </a:solidFill>
                <a:latin typeface="Canva Sans"/>
                <a:ea typeface="Canva Sans"/>
                <a:cs typeface="Canva Sans"/>
                <a:sym typeface="Canva Sans"/>
              </a:rPr>
              <a:t>ключени</a:t>
            </a:r>
            <a:r>
              <a:rPr lang="en-US" sz="2101">
                <a:solidFill>
                  <a:srgbClr val="000000"/>
                </a:solidFill>
                <a:latin typeface="Canva Sans"/>
                <a:ea typeface="Canva Sans"/>
                <a:cs typeface="Canva Sans"/>
                <a:sym typeface="Canva Sans"/>
              </a:rPr>
              <a:t>е или не.</a:t>
            </a:r>
          </a:p>
          <a:p>
            <a:pPr algn="l">
              <a:lnSpc>
                <a:spcPts val="2942"/>
              </a:lnSpc>
            </a:pPr>
          </a:p>
          <a:p>
            <a:pPr algn="l">
              <a:lnSpc>
                <a:spcPts val="2942"/>
              </a:lnSpc>
              <a:spcBef>
                <a:spcPct val="0"/>
              </a:spcBef>
            </a:pPr>
            <a:r>
              <a:rPr lang="en-US" sz="2101">
                <a:solidFill>
                  <a:srgbClr val="000000"/>
                </a:solidFill>
                <a:latin typeface="Canva Sans"/>
                <a:ea typeface="Canva Sans"/>
                <a:cs typeface="Canva Sans"/>
                <a:sym typeface="Canva Sans"/>
              </a:rPr>
              <a:t>Неиният синтаксис е следният:</a:t>
            </a:r>
          </a:p>
        </p:txBody>
      </p:sp>
      <p:sp>
        <p:nvSpPr>
          <p:cNvPr name="TextBox 17" id="17"/>
          <p:cNvSpPr txBox="true"/>
          <p:nvPr/>
        </p:nvSpPr>
        <p:spPr>
          <a:xfrm rot="0">
            <a:off x="10260976" y="6465763"/>
            <a:ext cx="7465631" cy="3642159"/>
          </a:xfrm>
          <a:prstGeom prst="rect">
            <a:avLst/>
          </a:prstGeom>
        </p:spPr>
        <p:txBody>
          <a:bodyPr anchor="t" rtlCol="false" tIns="0" lIns="0" bIns="0" rIns="0">
            <a:spAutoFit/>
          </a:bodyPr>
          <a:lstStyle/>
          <a:p>
            <a:pPr algn="l">
              <a:lnSpc>
                <a:spcPts val="2440"/>
              </a:lnSpc>
            </a:pPr>
            <a:r>
              <a:rPr lang="en-US" sz="1743" b="true">
                <a:solidFill>
                  <a:srgbClr val="000000"/>
                </a:solidFill>
                <a:latin typeface="Canva Sans Bold"/>
                <a:ea typeface="Canva Sans Bold"/>
                <a:cs typeface="Canva Sans Bold"/>
                <a:sym typeface="Canva Sans Bold"/>
              </a:rPr>
              <a:t>try{</a:t>
            </a:r>
          </a:p>
          <a:p>
            <a:pPr algn="l">
              <a:lnSpc>
                <a:spcPts val="2440"/>
              </a:lnSpc>
            </a:pPr>
            <a:r>
              <a:rPr lang="en-US" sz="1743">
                <a:solidFill>
                  <a:srgbClr val="000000"/>
                </a:solidFill>
                <a:latin typeface="Canva Sans"/>
                <a:ea typeface="Canva Sans"/>
                <a:cs typeface="Canva Sans"/>
                <a:sym typeface="Canva Sans"/>
              </a:rPr>
              <a:t>  </a:t>
            </a:r>
            <a:r>
              <a:rPr lang="en-US" sz="1743" b="true">
                <a:solidFill>
                  <a:srgbClr val="00BF63"/>
                </a:solidFill>
                <a:latin typeface="Canva Sans Bold"/>
                <a:ea typeface="Canva Sans Bold"/>
                <a:cs typeface="Canva Sans Bold"/>
                <a:sym typeface="Canva Sans Bold"/>
              </a:rPr>
              <a:t> //</a:t>
            </a:r>
            <a:r>
              <a:rPr lang="en-US" sz="1743" b="true">
                <a:solidFill>
                  <a:srgbClr val="00BF63"/>
                </a:solidFill>
                <a:latin typeface="Canva Sans Bold"/>
                <a:ea typeface="Canva Sans Bold"/>
                <a:cs typeface="Canva Sans Bold"/>
                <a:sym typeface="Canva Sans Bold"/>
              </a:rPr>
              <a:t>code</a:t>
            </a:r>
          </a:p>
          <a:p>
            <a:pPr algn="l">
              <a:lnSpc>
                <a:spcPts val="2440"/>
              </a:lnSpc>
            </a:pPr>
            <a:r>
              <a:rPr lang="en-US" sz="1743" b="true">
                <a:solidFill>
                  <a:srgbClr val="000000"/>
                </a:solidFill>
                <a:latin typeface="Canva Sans Bold"/>
                <a:ea typeface="Canva Sans Bold"/>
                <a:cs typeface="Canva Sans Bold"/>
                <a:sym typeface="Canva Sans Bold"/>
              </a:rPr>
              <a:t>}</a:t>
            </a:r>
          </a:p>
          <a:p>
            <a:pPr algn="l">
              <a:lnSpc>
                <a:spcPts val="2440"/>
              </a:lnSpc>
            </a:pPr>
            <a:r>
              <a:rPr lang="en-US" sz="1743" b="true">
                <a:solidFill>
                  <a:srgbClr val="000000"/>
                </a:solidFill>
                <a:latin typeface="Canva Sans Bold"/>
                <a:ea typeface="Canva Sans Bold"/>
                <a:cs typeface="Canva Sans Bold"/>
                <a:sym typeface="Canva Sans Bold"/>
              </a:rPr>
              <a:t>catch</a:t>
            </a:r>
            <a:r>
              <a:rPr lang="en-US" sz="1743">
                <a:solidFill>
                  <a:srgbClr val="000000"/>
                </a:solidFill>
                <a:latin typeface="Canva Sans"/>
                <a:ea typeface="Canva Sans"/>
                <a:cs typeface="Canva Sans"/>
                <a:sym typeface="Canva Sans"/>
              </a:rPr>
              <a:t>(</a:t>
            </a:r>
            <a:r>
              <a:rPr lang="en-US" sz="1743">
                <a:solidFill>
                  <a:srgbClr val="FF751F"/>
                </a:solidFill>
                <a:latin typeface="Canva Sans"/>
                <a:ea typeface="Canva Sans"/>
                <a:cs typeface="Canva Sans"/>
                <a:sym typeface="Canva Sans"/>
              </a:rPr>
              <a:t>….</a:t>
            </a:r>
            <a:r>
              <a:rPr lang="en-US" sz="1743">
                <a:solidFill>
                  <a:srgbClr val="000000"/>
                </a:solidFill>
                <a:latin typeface="Canva Sans"/>
                <a:ea typeface="Canva Sans"/>
                <a:cs typeface="Canva Sans"/>
                <a:sym typeface="Canva Sans"/>
              </a:rPr>
              <a:t>)</a:t>
            </a:r>
            <a:r>
              <a:rPr lang="en-US" sz="1743" b="true">
                <a:solidFill>
                  <a:srgbClr val="000000"/>
                </a:solidFill>
                <a:latin typeface="Canva Sans Bold"/>
                <a:ea typeface="Canva Sans Bold"/>
                <a:cs typeface="Canva Sans Bold"/>
                <a:sym typeface="Canva Sans Bold"/>
              </a:rPr>
              <a:t>{</a:t>
            </a:r>
          </a:p>
          <a:p>
            <a:pPr algn="l">
              <a:lnSpc>
                <a:spcPts val="2440"/>
              </a:lnSpc>
            </a:pPr>
            <a:r>
              <a:rPr lang="en-US" sz="1743" b="true">
                <a:solidFill>
                  <a:srgbClr val="000000"/>
                </a:solidFill>
                <a:latin typeface="Canva Sans Bold"/>
                <a:ea typeface="Canva Sans Bold"/>
                <a:cs typeface="Canva Sans Bold"/>
                <a:sym typeface="Canva Sans Bold"/>
              </a:rPr>
              <a:t>}</a:t>
            </a:r>
          </a:p>
          <a:p>
            <a:pPr algn="l">
              <a:lnSpc>
                <a:spcPts val="2440"/>
              </a:lnSpc>
            </a:pPr>
            <a:r>
              <a:rPr lang="en-US" sz="1743">
                <a:solidFill>
                  <a:srgbClr val="000000"/>
                </a:solidFill>
                <a:latin typeface="Canva Sans"/>
                <a:ea typeface="Canva Sans"/>
                <a:cs typeface="Canva Sans"/>
                <a:sym typeface="Canva Sans"/>
              </a:rPr>
              <a:t>…….</a:t>
            </a:r>
          </a:p>
          <a:p>
            <a:pPr algn="l">
              <a:lnSpc>
                <a:spcPts val="2440"/>
              </a:lnSpc>
            </a:pPr>
            <a:r>
              <a:rPr lang="en-US" sz="1743" b="true">
                <a:solidFill>
                  <a:srgbClr val="000000"/>
                </a:solidFill>
                <a:latin typeface="Canva Sans Bold"/>
                <a:ea typeface="Canva Sans Bold"/>
                <a:cs typeface="Canva Sans Bold"/>
                <a:sym typeface="Canva Sans Bold"/>
              </a:rPr>
              <a:t>catch</a:t>
            </a:r>
            <a:r>
              <a:rPr lang="en-US" sz="1743">
                <a:solidFill>
                  <a:srgbClr val="000000"/>
                </a:solidFill>
                <a:latin typeface="Canva Sans"/>
                <a:ea typeface="Canva Sans"/>
                <a:cs typeface="Canva Sans"/>
                <a:sym typeface="Canva Sans"/>
              </a:rPr>
              <a:t>(</a:t>
            </a:r>
            <a:r>
              <a:rPr lang="en-US" sz="1743">
                <a:solidFill>
                  <a:srgbClr val="FF751F"/>
                </a:solidFill>
                <a:latin typeface="Canva Sans"/>
                <a:ea typeface="Canva Sans"/>
                <a:cs typeface="Canva Sans"/>
                <a:sym typeface="Canva Sans"/>
              </a:rPr>
              <a:t>….</a:t>
            </a:r>
            <a:r>
              <a:rPr lang="en-US" sz="1743">
                <a:solidFill>
                  <a:srgbClr val="000000"/>
                </a:solidFill>
                <a:latin typeface="Canva Sans"/>
                <a:ea typeface="Canva Sans"/>
                <a:cs typeface="Canva Sans"/>
                <a:sym typeface="Canva Sans"/>
              </a:rPr>
              <a:t>)</a:t>
            </a:r>
            <a:r>
              <a:rPr lang="en-US" sz="1743" b="true">
                <a:solidFill>
                  <a:srgbClr val="000000"/>
                </a:solidFill>
                <a:latin typeface="Canva Sans Bold"/>
                <a:ea typeface="Canva Sans Bold"/>
                <a:cs typeface="Canva Sans Bold"/>
                <a:sym typeface="Canva Sans Bold"/>
              </a:rPr>
              <a:t>{</a:t>
            </a:r>
          </a:p>
          <a:p>
            <a:pPr algn="l">
              <a:lnSpc>
                <a:spcPts val="2440"/>
              </a:lnSpc>
            </a:pPr>
            <a:r>
              <a:rPr lang="en-US" sz="1743" b="true">
                <a:solidFill>
                  <a:srgbClr val="000000"/>
                </a:solidFill>
                <a:latin typeface="Canva Sans Bold"/>
                <a:ea typeface="Canva Sans Bold"/>
                <a:cs typeface="Canva Sans Bold"/>
                <a:sym typeface="Canva Sans Bold"/>
              </a:rPr>
              <a:t>}</a:t>
            </a:r>
          </a:p>
          <a:p>
            <a:pPr algn="l">
              <a:lnSpc>
                <a:spcPts val="2440"/>
              </a:lnSpc>
            </a:pPr>
            <a:r>
              <a:rPr lang="en-US" sz="1743" b="true">
                <a:solidFill>
                  <a:srgbClr val="FF3131"/>
                </a:solidFill>
                <a:latin typeface="Canva Sans Bold"/>
                <a:ea typeface="Canva Sans Bold"/>
                <a:cs typeface="Canva Sans Bold"/>
                <a:sym typeface="Canva Sans Bold"/>
              </a:rPr>
              <a:t>finally</a:t>
            </a:r>
            <a:r>
              <a:rPr lang="en-US" sz="1743" b="true">
                <a:solidFill>
                  <a:srgbClr val="000000"/>
                </a:solidFill>
                <a:latin typeface="Canva Sans Bold"/>
                <a:ea typeface="Canva Sans Bold"/>
                <a:cs typeface="Canva Sans Bold"/>
                <a:sym typeface="Canva Sans Bold"/>
              </a:rPr>
              <a:t>{</a:t>
            </a:r>
          </a:p>
          <a:p>
            <a:pPr algn="l">
              <a:lnSpc>
                <a:spcPts val="2440"/>
              </a:lnSpc>
            </a:pPr>
            <a:r>
              <a:rPr lang="en-US" sz="1743">
                <a:solidFill>
                  <a:srgbClr val="000000"/>
                </a:solidFill>
                <a:latin typeface="Canva Sans"/>
                <a:ea typeface="Canva Sans"/>
                <a:cs typeface="Canva Sans"/>
                <a:sym typeface="Canva Sans"/>
              </a:rPr>
              <a:t>   </a:t>
            </a:r>
            <a:r>
              <a:rPr lang="en-US" sz="1743">
                <a:solidFill>
                  <a:srgbClr val="00BF63"/>
                </a:solidFill>
                <a:latin typeface="Canva Sans"/>
                <a:ea typeface="Canva Sans"/>
                <a:cs typeface="Canva Sans"/>
                <a:sym typeface="Canva Sans"/>
              </a:rPr>
              <a:t> //code</a:t>
            </a:r>
          </a:p>
          <a:p>
            <a:pPr algn="l">
              <a:lnSpc>
                <a:spcPts val="2440"/>
              </a:lnSpc>
            </a:pPr>
            <a:r>
              <a:rPr lang="en-US" sz="1743" b="true">
                <a:solidFill>
                  <a:srgbClr val="000000"/>
                </a:solidFill>
                <a:latin typeface="Canva Sans Bold"/>
                <a:ea typeface="Canva Sans Bold"/>
                <a:cs typeface="Canva Sans Bold"/>
                <a:sym typeface="Canva Sans Bold"/>
              </a:rPr>
              <a:t>}</a:t>
            </a:r>
          </a:p>
          <a:p>
            <a:pPr algn="l">
              <a:lnSpc>
                <a:spcPts val="244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8094547" y="2246706"/>
            <a:ext cx="15026802" cy="1591351"/>
          </a:xfrm>
          <a:custGeom>
            <a:avLst/>
            <a:gdLst/>
            <a:ahLst/>
            <a:cxnLst/>
            <a:rect r="r" b="b" t="t" l="l"/>
            <a:pathLst>
              <a:path h="1591351" w="15026802">
                <a:moveTo>
                  <a:pt x="0" y="0"/>
                </a:moveTo>
                <a:lnTo>
                  <a:pt x="15026801" y="0"/>
                </a:lnTo>
                <a:lnTo>
                  <a:pt x="15026801" y="1591351"/>
                </a:lnTo>
                <a:lnTo>
                  <a:pt x="0" y="159135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2898372" y="0"/>
            <a:ext cx="5408678" cy="6084763"/>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alpha val="0"/>
              </a:srgbClr>
            </a:solidFill>
            <a:ln w="12700">
              <a:solidFill>
                <a:srgbClr val="000000"/>
              </a:solidFill>
            </a:ln>
          </p:spPr>
        </p:sp>
      </p:grpSp>
      <p:grpSp>
        <p:nvGrpSpPr>
          <p:cNvPr name="Group 7" id="7"/>
          <p:cNvGrpSpPr/>
          <p:nvPr/>
        </p:nvGrpSpPr>
        <p:grpSpPr>
          <a:xfrm rot="0">
            <a:off x="-4052897" y="0"/>
            <a:ext cx="22359947" cy="1593906"/>
            <a:chOff x="0" y="0"/>
            <a:chExt cx="2167303" cy="154494"/>
          </a:xfrm>
        </p:grpSpPr>
        <p:sp>
          <p:nvSpPr>
            <p:cNvPr name="Freeform 8" id="8"/>
            <p:cNvSpPr/>
            <p:nvPr/>
          </p:nvSpPr>
          <p:spPr>
            <a:xfrm flipH="false" flipV="false" rot="0">
              <a:off x="0" y="0"/>
              <a:ext cx="2167303" cy="154494"/>
            </a:xfrm>
            <a:custGeom>
              <a:avLst/>
              <a:gdLst/>
              <a:ahLst/>
              <a:cxnLst/>
              <a:rect r="r" b="b" t="t" l="l"/>
              <a:pathLst>
                <a:path h="154494" w="2167303">
                  <a:moveTo>
                    <a:pt x="1964103" y="0"/>
                  </a:moveTo>
                  <a:lnTo>
                    <a:pt x="0" y="0"/>
                  </a:lnTo>
                  <a:lnTo>
                    <a:pt x="203200" y="154494"/>
                  </a:lnTo>
                  <a:lnTo>
                    <a:pt x="2167303" y="154494"/>
                  </a:lnTo>
                  <a:lnTo>
                    <a:pt x="1964103" y="0"/>
                  </a:lnTo>
                  <a:close/>
                </a:path>
              </a:pathLst>
            </a:custGeom>
            <a:solidFill>
              <a:srgbClr val="010101"/>
            </a:solidFill>
            <a:ln cap="sq">
              <a:noFill/>
              <a:prstDash val="solid"/>
              <a:miter/>
            </a:ln>
          </p:spPr>
        </p:sp>
        <p:sp>
          <p:nvSpPr>
            <p:cNvPr name="TextBox 9" id="9"/>
            <p:cNvSpPr txBox="true"/>
            <p:nvPr/>
          </p:nvSpPr>
          <p:spPr>
            <a:xfrm>
              <a:off x="101600" y="-19050"/>
              <a:ext cx="1964103" cy="17354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a:grpSpLocks noChangeAspect="true"/>
          </p:cNvGrpSpPr>
          <p:nvPr/>
        </p:nvGrpSpPr>
        <p:grpSpPr>
          <a:xfrm rot="0">
            <a:off x="12898372" y="0"/>
            <a:ext cx="5408678" cy="6084763"/>
            <a:chOff x="0" y="0"/>
            <a:chExt cx="5370413" cy="6041715"/>
          </a:xfrm>
        </p:grpSpPr>
        <p:sp>
          <p:nvSpPr>
            <p:cNvPr name="Freeform 11" id="11"/>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12" id="12"/>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13" id="13"/>
          <p:cNvGrpSpPr/>
          <p:nvPr/>
        </p:nvGrpSpPr>
        <p:grpSpPr>
          <a:xfrm rot="0">
            <a:off x="8446163" y="5999403"/>
            <a:ext cx="738523" cy="738523"/>
            <a:chOff x="0" y="0"/>
            <a:chExt cx="812800" cy="812800"/>
          </a:xfrm>
        </p:grpSpPr>
        <p:sp>
          <p:nvSpPr>
            <p:cNvPr name="Freeform 14" id="14"/>
            <p:cNvSpPr/>
            <p:nvPr/>
          </p:nvSpPr>
          <p:spPr>
            <a:xfrm flipH="false" flipV="false" rot="0">
              <a:off x="0" y="56206"/>
              <a:ext cx="779613" cy="700389"/>
            </a:xfrm>
            <a:custGeom>
              <a:avLst/>
              <a:gdLst/>
              <a:ahLst/>
              <a:cxnLst/>
              <a:rect r="r" b="b" t="t" l="l"/>
              <a:pathLst>
                <a:path h="700389" w="779613">
                  <a:moveTo>
                    <a:pt x="738674" y="276068"/>
                  </a:moveTo>
                  <a:lnTo>
                    <a:pt x="478242" y="15636"/>
                  </a:lnTo>
                  <a:cubicBezTo>
                    <a:pt x="466206" y="3600"/>
                    <a:pt x="448105" y="0"/>
                    <a:pt x="432379" y="6513"/>
                  </a:cubicBezTo>
                  <a:cubicBezTo>
                    <a:pt x="416653" y="13027"/>
                    <a:pt x="406400" y="28373"/>
                    <a:pt x="406400" y="45394"/>
                  </a:cubicBezTo>
                  <a:lnTo>
                    <a:pt x="406400" y="45394"/>
                  </a:lnTo>
                  <a:cubicBezTo>
                    <a:pt x="406400" y="101506"/>
                    <a:pt x="360912" y="146994"/>
                    <a:pt x="304800" y="146994"/>
                  </a:cubicBezTo>
                  <a:lnTo>
                    <a:pt x="104830" y="146994"/>
                  </a:lnTo>
                  <a:cubicBezTo>
                    <a:pt x="46934" y="146994"/>
                    <a:pt x="0" y="193928"/>
                    <a:pt x="0" y="251824"/>
                  </a:cubicBezTo>
                  <a:lnTo>
                    <a:pt x="0" y="448564"/>
                  </a:lnTo>
                  <a:cubicBezTo>
                    <a:pt x="0" y="506460"/>
                    <a:pt x="46934" y="553394"/>
                    <a:pt x="104830" y="553394"/>
                  </a:cubicBezTo>
                  <a:lnTo>
                    <a:pt x="304800" y="553394"/>
                  </a:lnTo>
                  <a:cubicBezTo>
                    <a:pt x="360912" y="553394"/>
                    <a:pt x="406400" y="598882"/>
                    <a:pt x="406400" y="654994"/>
                  </a:cubicBezTo>
                  <a:lnTo>
                    <a:pt x="406400" y="654994"/>
                  </a:lnTo>
                  <a:cubicBezTo>
                    <a:pt x="406400" y="672015"/>
                    <a:pt x="416653" y="687361"/>
                    <a:pt x="432379" y="693875"/>
                  </a:cubicBezTo>
                  <a:cubicBezTo>
                    <a:pt x="448105" y="700388"/>
                    <a:pt x="466206" y="696788"/>
                    <a:pt x="478242" y="684752"/>
                  </a:cubicBezTo>
                  <a:lnTo>
                    <a:pt x="738674" y="424320"/>
                  </a:lnTo>
                  <a:cubicBezTo>
                    <a:pt x="779613" y="383381"/>
                    <a:pt x="779613" y="317007"/>
                    <a:pt x="738674" y="276068"/>
                  </a:cubicBezTo>
                  <a:close/>
                </a:path>
              </a:pathLst>
            </a:custGeom>
            <a:solidFill>
              <a:srgbClr val="004AAD"/>
            </a:solidFill>
          </p:spPr>
        </p:sp>
        <p:sp>
          <p:nvSpPr>
            <p:cNvPr name="TextBox 15" id="15"/>
            <p:cNvSpPr txBox="true"/>
            <p:nvPr/>
          </p:nvSpPr>
          <p:spPr>
            <a:xfrm>
              <a:off x="0" y="174625"/>
              <a:ext cx="711200" cy="434975"/>
            </a:xfrm>
            <a:prstGeom prst="rect">
              <a:avLst/>
            </a:prstGeom>
          </p:spPr>
          <p:txBody>
            <a:bodyPr anchor="ctr" rtlCol="false" tIns="50800" lIns="50800" bIns="50800" rIns="50800"/>
            <a:lstStyle/>
            <a:p>
              <a:pPr algn="ctr">
                <a:lnSpc>
                  <a:spcPts val="2440"/>
                </a:lnSpc>
              </a:pPr>
            </a:p>
          </p:txBody>
        </p:sp>
      </p:grpSp>
      <p:sp>
        <p:nvSpPr>
          <p:cNvPr name="TextBox 16" id="16"/>
          <p:cNvSpPr txBox="true"/>
          <p:nvPr/>
        </p:nvSpPr>
        <p:spPr>
          <a:xfrm rot="0">
            <a:off x="1028700" y="218167"/>
            <a:ext cx="11970886" cy="1033748"/>
          </a:xfrm>
          <a:prstGeom prst="rect">
            <a:avLst/>
          </a:prstGeom>
        </p:spPr>
        <p:txBody>
          <a:bodyPr anchor="t" rtlCol="false" tIns="0" lIns="0" bIns="0" rIns="0">
            <a:spAutoFit/>
          </a:bodyPr>
          <a:lstStyle/>
          <a:p>
            <a:pPr algn="ctr" marL="0" indent="0" lvl="0">
              <a:lnSpc>
                <a:spcPts val="8320"/>
              </a:lnSpc>
              <a:spcBef>
                <a:spcPct val="0"/>
              </a:spcBef>
            </a:pPr>
            <a:r>
              <a:rPr lang="en-US" sz="6029" spc="48">
                <a:solidFill>
                  <a:srgbClr val="FFFFFF"/>
                </a:solidFill>
                <a:latin typeface="Archivo Black"/>
                <a:ea typeface="Archivo Black"/>
                <a:cs typeface="Archivo Black"/>
                <a:sym typeface="Archivo Black"/>
              </a:rPr>
              <a:t>ХВЪРЛЯНЕ НА ИЗКЛЮЧЕНИЯ</a:t>
            </a:r>
          </a:p>
        </p:txBody>
      </p:sp>
      <p:sp>
        <p:nvSpPr>
          <p:cNvPr name="TextBox 17" id="17"/>
          <p:cNvSpPr txBox="true"/>
          <p:nvPr/>
        </p:nvSpPr>
        <p:spPr>
          <a:xfrm rot="0">
            <a:off x="637114" y="1968740"/>
            <a:ext cx="12127095" cy="1470786"/>
          </a:xfrm>
          <a:prstGeom prst="rect">
            <a:avLst/>
          </a:prstGeom>
        </p:spPr>
        <p:txBody>
          <a:bodyPr anchor="t" rtlCol="false" tIns="0" lIns="0" bIns="0" rIns="0">
            <a:spAutoFit/>
          </a:bodyPr>
          <a:lstStyle/>
          <a:p>
            <a:pPr algn="ctr">
              <a:lnSpc>
                <a:spcPts val="2942"/>
              </a:lnSpc>
              <a:spcBef>
                <a:spcPct val="0"/>
              </a:spcBef>
            </a:pPr>
            <a:r>
              <a:rPr lang="en-US" sz="2101">
                <a:solidFill>
                  <a:srgbClr val="000000"/>
                </a:solidFill>
                <a:latin typeface="Canva Sans"/>
                <a:ea typeface="Canva Sans"/>
                <a:cs typeface="Canva Sans"/>
                <a:sym typeface="Canva Sans"/>
              </a:rPr>
              <a:t>Когат</a:t>
            </a:r>
            <a:r>
              <a:rPr lang="en-US" sz="2101">
                <a:solidFill>
                  <a:srgbClr val="000000"/>
                </a:solidFill>
                <a:latin typeface="Canva Sans"/>
                <a:ea typeface="Canva Sans"/>
                <a:cs typeface="Canva Sans"/>
                <a:sym typeface="Canva Sans"/>
              </a:rPr>
              <a:t>о в</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даден метод се появи изключение, методът може или да обраб</a:t>
            </a:r>
            <a:r>
              <a:rPr lang="en-US" sz="2101">
                <a:solidFill>
                  <a:srgbClr val="000000"/>
                </a:solidFill>
                <a:latin typeface="Canva Sans"/>
                <a:ea typeface="Canva Sans"/>
                <a:cs typeface="Canva Sans"/>
                <a:sym typeface="Canva Sans"/>
              </a:rPr>
              <a:t>оти даденото и</a:t>
            </a:r>
            <a:r>
              <a:rPr lang="en-US" sz="2101">
                <a:solidFill>
                  <a:srgbClr val="000000"/>
                </a:solidFill>
                <a:latin typeface="Canva Sans"/>
                <a:ea typeface="Canva Sans"/>
                <a:cs typeface="Canva Sans"/>
                <a:sym typeface="Canva Sans"/>
              </a:rPr>
              <a:t>зключ</a:t>
            </a:r>
            <a:r>
              <a:rPr lang="en-US" sz="2101">
                <a:solidFill>
                  <a:srgbClr val="000000"/>
                </a:solidFill>
                <a:latin typeface="Canva Sans"/>
                <a:ea typeface="Canva Sans"/>
                <a:cs typeface="Canva Sans"/>
                <a:sym typeface="Canva Sans"/>
              </a:rPr>
              <a:t>ение</a:t>
            </a:r>
            <a:r>
              <a:rPr lang="en-US" sz="2101">
                <a:solidFill>
                  <a:srgbClr val="000000"/>
                </a:solidFill>
                <a:latin typeface="Canva Sans"/>
                <a:ea typeface="Canva Sans"/>
                <a:cs typeface="Canva Sans"/>
                <a:sym typeface="Canva Sans"/>
              </a:rPr>
              <a:t> или да го „хвърли” на викащия го метод.</a:t>
            </a:r>
            <a:r>
              <a:rPr lang="en-US" sz="2101">
                <a:solidFill>
                  <a:srgbClr val="000000"/>
                </a:solidFill>
                <a:latin typeface="Canva Sans"/>
                <a:ea typeface="Canva Sans"/>
                <a:cs typeface="Canva Sans"/>
                <a:sym typeface="Canva Sans"/>
              </a:rPr>
              <a:t> То</a:t>
            </a:r>
            <a:r>
              <a:rPr lang="en-US" sz="2101">
                <a:solidFill>
                  <a:srgbClr val="000000"/>
                </a:solidFill>
                <a:latin typeface="Canva Sans"/>
                <a:ea typeface="Canva Sans"/>
                <a:cs typeface="Canva Sans"/>
                <a:sym typeface="Canva Sans"/>
              </a:rPr>
              <a:t>ва</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означава, че изкючението ще бъде обработено във викащия метод. Изключенията се „ хвърлят” чрез ключовата дума throws.</a:t>
            </a:r>
          </a:p>
        </p:txBody>
      </p:sp>
      <p:sp>
        <p:nvSpPr>
          <p:cNvPr name="TextBox 18" id="18"/>
          <p:cNvSpPr txBox="true"/>
          <p:nvPr/>
        </p:nvSpPr>
        <p:spPr>
          <a:xfrm rot="0">
            <a:off x="274485" y="3811001"/>
            <a:ext cx="5241965" cy="1099267"/>
          </a:xfrm>
          <a:prstGeom prst="rect">
            <a:avLst/>
          </a:prstGeom>
        </p:spPr>
        <p:txBody>
          <a:bodyPr anchor="t" rtlCol="false" tIns="0" lIns="0" bIns="0" rIns="0">
            <a:spAutoFit/>
          </a:bodyPr>
          <a:lstStyle/>
          <a:p>
            <a:pPr algn="l">
              <a:lnSpc>
                <a:spcPts val="2942"/>
              </a:lnSpc>
            </a:pPr>
            <a:r>
              <a:rPr lang="en-US" sz="2101" b="true">
                <a:solidFill>
                  <a:srgbClr val="000000"/>
                </a:solidFill>
                <a:latin typeface="Canva Sans Bold"/>
                <a:ea typeface="Canva Sans Bold"/>
                <a:cs typeface="Canva Sans Bold"/>
                <a:sym typeface="Canva Sans Bold"/>
              </a:rPr>
              <a:t>void  </a:t>
            </a:r>
            <a:r>
              <a:rPr lang="en-US" sz="2101">
                <a:solidFill>
                  <a:srgbClr val="000000"/>
                </a:solidFill>
                <a:latin typeface="Canva Sans"/>
                <a:ea typeface="Canva Sans"/>
                <a:cs typeface="Canva Sans"/>
                <a:sym typeface="Canva Sans"/>
              </a:rPr>
              <a:t>method() </a:t>
            </a:r>
            <a:r>
              <a:rPr lang="en-US" sz="2101" b="true">
                <a:solidFill>
                  <a:srgbClr val="000000"/>
                </a:solidFill>
                <a:latin typeface="Canva Sans Bold"/>
                <a:ea typeface="Canva Sans Bold"/>
                <a:cs typeface="Canva Sans Bold"/>
                <a:sym typeface="Canva Sans Bold"/>
              </a:rPr>
              <a:t>throws </a:t>
            </a:r>
            <a:r>
              <a:rPr lang="en-US" sz="2101">
                <a:solidFill>
                  <a:srgbClr val="000000"/>
                </a:solidFill>
                <a:latin typeface="Canva Sans"/>
                <a:ea typeface="Canva Sans"/>
                <a:cs typeface="Canva Sans"/>
                <a:sym typeface="Canva Sans"/>
              </a:rPr>
              <a:t>SomeException</a:t>
            </a:r>
            <a:r>
              <a:rPr lang="en-US" sz="2101" b="true">
                <a:solidFill>
                  <a:srgbClr val="000000"/>
                </a:solidFill>
                <a:latin typeface="Canva Sans Bold"/>
                <a:ea typeface="Canva Sans Bold"/>
                <a:cs typeface="Canva Sans Bold"/>
                <a:sym typeface="Canva Sans Bold"/>
              </a:rPr>
              <a:t>{</a:t>
            </a:r>
          </a:p>
          <a:p>
            <a:pPr algn="l">
              <a:lnSpc>
                <a:spcPts val="2942"/>
              </a:lnSpc>
            </a:pPr>
            <a:r>
              <a:rPr lang="en-US" sz="2101">
                <a:solidFill>
                  <a:srgbClr val="000000"/>
                </a:solidFill>
                <a:latin typeface="Canva Sans"/>
                <a:ea typeface="Canva Sans"/>
                <a:cs typeface="Canva Sans"/>
                <a:sym typeface="Canva Sans"/>
              </a:rPr>
              <a:t>     //some code</a:t>
            </a:r>
          </a:p>
          <a:p>
            <a:pPr algn="l">
              <a:lnSpc>
                <a:spcPts val="2942"/>
              </a:lnSpc>
              <a:spcBef>
                <a:spcPct val="0"/>
              </a:spcBef>
            </a:pPr>
            <a:r>
              <a:rPr lang="en-US" b="true" sz="2101">
                <a:solidFill>
                  <a:srgbClr val="000000"/>
                </a:solidFill>
                <a:latin typeface="Canva Sans Bold"/>
                <a:ea typeface="Canva Sans Bold"/>
                <a:cs typeface="Canva Sans Bold"/>
                <a:sym typeface="Canva Sans Bold"/>
              </a:rPr>
              <a:t>}</a:t>
            </a:r>
          </a:p>
        </p:txBody>
      </p:sp>
      <p:sp>
        <p:nvSpPr>
          <p:cNvPr name="TextBox 19" id="19"/>
          <p:cNvSpPr txBox="true"/>
          <p:nvPr/>
        </p:nvSpPr>
        <p:spPr>
          <a:xfrm rot="0">
            <a:off x="9696396" y="3801476"/>
            <a:ext cx="2925410" cy="341120"/>
          </a:xfrm>
          <a:prstGeom prst="rect">
            <a:avLst/>
          </a:prstGeom>
        </p:spPr>
        <p:txBody>
          <a:bodyPr anchor="t" rtlCol="false" tIns="0" lIns="0" bIns="0" rIns="0">
            <a:spAutoFit/>
          </a:bodyPr>
          <a:lstStyle/>
          <a:p>
            <a:pPr algn="ctr">
              <a:lnSpc>
                <a:spcPts val="2720"/>
              </a:lnSpc>
              <a:spcBef>
                <a:spcPct val="0"/>
              </a:spcBef>
            </a:pPr>
            <a:r>
              <a:rPr lang="en-US" b="true" sz="1943">
                <a:solidFill>
                  <a:srgbClr val="000000"/>
                </a:solidFill>
                <a:latin typeface="Canva Sans Bold"/>
                <a:ea typeface="Canva Sans Bold"/>
                <a:cs typeface="Canva Sans Bold"/>
                <a:sym typeface="Canva Sans Bold"/>
              </a:rPr>
              <a:t>П</a:t>
            </a:r>
            <a:r>
              <a:rPr lang="en-US" b="true" sz="1943">
                <a:solidFill>
                  <a:srgbClr val="000000"/>
                </a:solidFill>
                <a:latin typeface="Canva Sans Bold"/>
                <a:ea typeface="Canva Sans Bold"/>
                <a:cs typeface="Canva Sans Bold"/>
                <a:sym typeface="Canva Sans Bold"/>
              </a:rPr>
              <a:t>о-конкретен пример:</a:t>
            </a:r>
          </a:p>
        </p:txBody>
      </p:sp>
      <p:sp>
        <p:nvSpPr>
          <p:cNvPr name="TextBox 20" id="20"/>
          <p:cNvSpPr txBox="true"/>
          <p:nvPr/>
        </p:nvSpPr>
        <p:spPr>
          <a:xfrm rot="0">
            <a:off x="8815425" y="4748187"/>
            <a:ext cx="9296381" cy="4936148"/>
          </a:xfrm>
          <a:prstGeom prst="rect">
            <a:avLst/>
          </a:prstGeom>
        </p:spPr>
        <p:txBody>
          <a:bodyPr anchor="t" rtlCol="false" tIns="0" lIns="0" bIns="0" rIns="0">
            <a:spAutoFit/>
          </a:bodyPr>
          <a:lstStyle/>
          <a:p>
            <a:pPr algn="l">
              <a:lnSpc>
                <a:spcPts val="3028"/>
              </a:lnSpc>
              <a:spcBef>
                <a:spcPct val="0"/>
              </a:spcBef>
            </a:pPr>
            <a:r>
              <a:rPr lang="en-US" b="true" sz="2163">
                <a:solidFill>
                  <a:srgbClr val="000000"/>
                </a:solidFill>
                <a:latin typeface="Canva Sans Bold"/>
                <a:ea typeface="Canva Sans Bold"/>
                <a:cs typeface="Canva Sans Bold"/>
                <a:sym typeface="Canva Sans Bold"/>
              </a:rPr>
              <a:t>public class </a:t>
            </a:r>
            <a:r>
              <a:rPr lang="en-US" sz="2163">
                <a:solidFill>
                  <a:srgbClr val="000000"/>
                </a:solidFill>
                <a:latin typeface="Canva Sans"/>
                <a:ea typeface="Canva Sans"/>
                <a:cs typeface="Canva Sans"/>
                <a:sym typeface="Canva Sans"/>
              </a:rPr>
              <a:t>ExceptionExample {</a:t>
            </a:r>
          </a:p>
          <a:p>
            <a:pPr algn="l">
              <a:lnSpc>
                <a:spcPts val="3028"/>
              </a:lnSpc>
              <a:spcBef>
                <a:spcPct val="0"/>
              </a:spcBef>
            </a:pPr>
            <a:r>
              <a:rPr lang="en-US" sz="2163">
                <a:solidFill>
                  <a:srgbClr val="000000"/>
                </a:solidFill>
                <a:latin typeface="Canva Sans"/>
                <a:ea typeface="Canva Sans"/>
                <a:cs typeface="Canva Sans"/>
                <a:sym typeface="Canva Sans"/>
              </a:rPr>
              <a:t>     </a:t>
            </a:r>
            <a:r>
              <a:rPr lang="en-US" b="true" sz="2163">
                <a:solidFill>
                  <a:srgbClr val="000000"/>
                </a:solidFill>
                <a:latin typeface="Canva Sans Bold"/>
                <a:ea typeface="Canva Sans Bold"/>
                <a:cs typeface="Canva Sans Bold"/>
                <a:sym typeface="Canva Sans Bold"/>
              </a:rPr>
              <a:t>public static void </a:t>
            </a:r>
            <a:r>
              <a:rPr lang="en-US" sz="2163">
                <a:solidFill>
                  <a:srgbClr val="000000"/>
                </a:solidFill>
                <a:latin typeface="Canva Sans"/>
                <a:ea typeface="Canva Sans"/>
                <a:cs typeface="Canva Sans"/>
                <a:sym typeface="Canva Sans"/>
              </a:rPr>
              <a:t>main(</a:t>
            </a:r>
            <a:r>
              <a:rPr lang="en-US" b="true" sz="2163">
                <a:solidFill>
                  <a:srgbClr val="000000"/>
                </a:solidFill>
                <a:latin typeface="Canva Sans Bold"/>
                <a:ea typeface="Canva Sans Bold"/>
                <a:cs typeface="Canva Sans Bold"/>
                <a:sym typeface="Canva Sans Bold"/>
              </a:rPr>
              <a:t>String</a:t>
            </a:r>
            <a:r>
              <a:rPr lang="en-US" sz="2163">
                <a:solidFill>
                  <a:srgbClr val="000000"/>
                </a:solidFill>
                <a:latin typeface="Canva Sans"/>
                <a:ea typeface="Canva Sans"/>
                <a:cs typeface="Canva Sans"/>
                <a:sym typeface="Canva Sans"/>
              </a:rPr>
              <a:t>[] args) {</a:t>
            </a:r>
          </a:p>
          <a:p>
            <a:pPr algn="l">
              <a:lnSpc>
                <a:spcPts val="3028"/>
              </a:lnSpc>
              <a:spcBef>
                <a:spcPct val="0"/>
              </a:spcBef>
            </a:pPr>
            <a:r>
              <a:rPr lang="en-US" sz="2163">
                <a:solidFill>
                  <a:srgbClr val="000000"/>
                </a:solidFill>
                <a:latin typeface="Canva Sans"/>
                <a:ea typeface="Canva Sans"/>
                <a:cs typeface="Canva Sans"/>
                <a:sym typeface="Canva Sans"/>
              </a:rPr>
              <a:t>           </a:t>
            </a:r>
            <a:r>
              <a:rPr lang="en-US" b="true" sz="2163">
                <a:solidFill>
                  <a:srgbClr val="000000"/>
                </a:solidFill>
                <a:latin typeface="Canva Sans Bold"/>
                <a:ea typeface="Canva Sans Bold"/>
                <a:cs typeface="Canva Sans Bold"/>
                <a:sym typeface="Canva Sans Bold"/>
              </a:rPr>
              <a:t>try </a:t>
            </a:r>
            <a:r>
              <a:rPr lang="en-US" sz="2163">
                <a:solidFill>
                  <a:srgbClr val="000000"/>
                </a:solidFill>
                <a:latin typeface="Canva Sans"/>
                <a:ea typeface="Canva Sans"/>
                <a:cs typeface="Canva Sans"/>
                <a:sym typeface="Canva Sans"/>
              </a:rPr>
              <a:t>{</a:t>
            </a:r>
          </a:p>
          <a:p>
            <a:pPr algn="l">
              <a:lnSpc>
                <a:spcPts val="3028"/>
              </a:lnSpc>
              <a:spcBef>
                <a:spcPct val="0"/>
              </a:spcBef>
            </a:pPr>
            <a:r>
              <a:rPr lang="en-US" sz="2163">
                <a:solidFill>
                  <a:srgbClr val="000000"/>
                </a:solidFill>
                <a:latin typeface="Canva Sans"/>
                <a:ea typeface="Canva Sans"/>
                <a:cs typeface="Canva Sans"/>
                <a:sym typeface="Canva Sans"/>
              </a:rPr>
              <a:t>                division(100, 0);</a:t>
            </a:r>
          </a:p>
          <a:p>
            <a:pPr algn="l">
              <a:lnSpc>
                <a:spcPts val="3028"/>
              </a:lnSpc>
              <a:spcBef>
                <a:spcPct val="0"/>
              </a:spcBef>
            </a:pPr>
            <a:r>
              <a:rPr lang="en-US" sz="2163">
                <a:solidFill>
                  <a:srgbClr val="000000"/>
                </a:solidFill>
                <a:latin typeface="Canva Sans"/>
                <a:ea typeface="Canva Sans"/>
                <a:cs typeface="Canva Sans"/>
                <a:sym typeface="Canva Sans"/>
              </a:rPr>
              <a:t>           } </a:t>
            </a:r>
            <a:r>
              <a:rPr lang="en-US" b="true" sz="2163">
                <a:solidFill>
                  <a:srgbClr val="000000"/>
                </a:solidFill>
                <a:latin typeface="Canva Sans Bold"/>
                <a:ea typeface="Canva Sans Bold"/>
                <a:cs typeface="Canva Sans Bold"/>
                <a:sym typeface="Canva Sans Bold"/>
              </a:rPr>
              <a:t>catch </a:t>
            </a:r>
            <a:r>
              <a:rPr lang="en-US" sz="2163">
                <a:solidFill>
                  <a:srgbClr val="000000"/>
                </a:solidFill>
                <a:latin typeface="Canva Sans"/>
                <a:ea typeface="Canva Sans"/>
                <a:cs typeface="Canva Sans"/>
                <a:sym typeface="Canva Sans"/>
              </a:rPr>
              <a:t>(ArithmeticException e)</a:t>
            </a:r>
            <a:r>
              <a:rPr lang="en-US" b="true" sz="2163">
                <a:solidFill>
                  <a:srgbClr val="000000"/>
                </a:solidFill>
                <a:latin typeface="Canva Sans Bold"/>
                <a:ea typeface="Canva Sans Bold"/>
                <a:cs typeface="Canva Sans Bold"/>
                <a:sym typeface="Canva Sans Bold"/>
              </a:rPr>
              <a:t> {</a:t>
            </a:r>
          </a:p>
          <a:p>
            <a:pPr algn="l">
              <a:lnSpc>
                <a:spcPts val="3028"/>
              </a:lnSpc>
              <a:spcBef>
                <a:spcPct val="0"/>
              </a:spcBef>
            </a:pPr>
            <a:r>
              <a:rPr lang="en-US" sz="2163">
                <a:solidFill>
                  <a:srgbClr val="000000"/>
                </a:solidFill>
                <a:latin typeface="Canva Sans"/>
                <a:ea typeface="Canva Sans"/>
                <a:cs typeface="Canva Sans"/>
                <a:sym typeface="Canva Sans"/>
              </a:rPr>
              <a:t>                System.out.println("You can’t divide by zero!");</a:t>
            </a:r>
          </a:p>
          <a:p>
            <a:pPr algn="l">
              <a:lnSpc>
                <a:spcPts val="3028"/>
              </a:lnSpc>
              <a:spcBef>
                <a:spcPct val="0"/>
              </a:spcBef>
            </a:pPr>
            <a:r>
              <a:rPr lang="en-US" sz="2163">
                <a:solidFill>
                  <a:srgbClr val="000000"/>
                </a:solidFill>
                <a:latin typeface="Canva Sans"/>
                <a:ea typeface="Canva Sans"/>
                <a:cs typeface="Canva Sans"/>
                <a:sym typeface="Canva Sans"/>
              </a:rPr>
              <a:t>        </a:t>
            </a:r>
            <a:r>
              <a:rPr lang="en-US" b="true" sz="2163">
                <a:solidFill>
                  <a:srgbClr val="000000"/>
                </a:solidFill>
                <a:latin typeface="Canva Sans Bold"/>
                <a:ea typeface="Canva Sans Bold"/>
                <a:cs typeface="Canva Sans Bold"/>
                <a:sym typeface="Canva Sans Bold"/>
              </a:rPr>
              <a:t>   }</a:t>
            </a:r>
          </a:p>
          <a:p>
            <a:pPr algn="l">
              <a:lnSpc>
                <a:spcPts val="3028"/>
              </a:lnSpc>
              <a:spcBef>
                <a:spcPct val="0"/>
              </a:spcBef>
            </a:pPr>
            <a:r>
              <a:rPr lang="en-US" b="true" sz="2163">
                <a:solidFill>
                  <a:srgbClr val="000000"/>
                </a:solidFill>
                <a:latin typeface="Canva Sans Bold"/>
                <a:ea typeface="Canva Sans Bold"/>
                <a:cs typeface="Canva Sans Bold"/>
                <a:sym typeface="Canva Sans Bold"/>
              </a:rPr>
              <a:t>      }</a:t>
            </a:r>
          </a:p>
          <a:p>
            <a:pPr algn="l">
              <a:lnSpc>
                <a:spcPts val="3028"/>
              </a:lnSpc>
              <a:spcBef>
                <a:spcPct val="0"/>
              </a:spcBef>
            </a:pPr>
            <a:r>
              <a:rPr lang="en-US" sz="2163">
                <a:solidFill>
                  <a:srgbClr val="000000"/>
                </a:solidFill>
                <a:latin typeface="Canva Sans"/>
                <a:ea typeface="Canva Sans"/>
                <a:cs typeface="Canva Sans"/>
                <a:sym typeface="Canva Sans"/>
              </a:rPr>
              <a:t>      </a:t>
            </a:r>
            <a:r>
              <a:rPr lang="en-US" b="true" sz="2163">
                <a:solidFill>
                  <a:srgbClr val="000000"/>
                </a:solidFill>
                <a:latin typeface="Canva Sans Bold"/>
                <a:ea typeface="Canva Sans Bold"/>
                <a:cs typeface="Canva Sans Bold"/>
                <a:sym typeface="Canva Sans Bold"/>
              </a:rPr>
              <a:t>public static void </a:t>
            </a:r>
            <a:r>
              <a:rPr lang="en-US" sz="2163">
                <a:solidFill>
                  <a:srgbClr val="000000"/>
                </a:solidFill>
                <a:latin typeface="Canva Sans"/>
                <a:ea typeface="Canva Sans"/>
                <a:cs typeface="Canva Sans"/>
                <a:sym typeface="Canva Sans"/>
              </a:rPr>
              <a:t>division(</a:t>
            </a:r>
            <a:r>
              <a:rPr lang="en-US" b="true" sz="2163">
                <a:solidFill>
                  <a:srgbClr val="000000"/>
                </a:solidFill>
                <a:latin typeface="Canva Sans Bold"/>
                <a:ea typeface="Canva Sans Bold"/>
                <a:cs typeface="Canva Sans Bold"/>
                <a:sym typeface="Canva Sans Bold"/>
              </a:rPr>
              <a:t>int </a:t>
            </a:r>
            <a:r>
              <a:rPr lang="en-US" sz="2163">
                <a:solidFill>
                  <a:srgbClr val="000000"/>
                </a:solidFill>
                <a:latin typeface="Canva Sans"/>
                <a:ea typeface="Canva Sans"/>
                <a:cs typeface="Canva Sans"/>
                <a:sym typeface="Canva Sans"/>
              </a:rPr>
              <a:t>a, </a:t>
            </a:r>
            <a:r>
              <a:rPr lang="en-US" b="true" sz="2163">
                <a:solidFill>
                  <a:srgbClr val="000000"/>
                </a:solidFill>
                <a:latin typeface="Canva Sans Bold"/>
                <a:ea typeface="Canva Sans Bold"/>
                <a:cs typeface="Canva Sans Bold"/>
                <a:sym typeface="Canva Sans Bold"/>
              </a:rPr>
              <a:t>int </a:t>
            </a:r>
            <a:r>
              <a:rPr lang="en-US" sz="2163">
                <a:solidFill>
                  <a:srgbClr val="000000"/>
                </a:solidFill>
                <a:latin typeface="Canva Sans"/>
                <a:ea typeface="Canva Sans"/>
                <a:cs typeface="Canva Sans"/>
                <a:sym typeface="Canva Sans"/>
              </a:rPr>
              <a:t>b) </a:t>
            </a:r>
            <a:r>
              <a:rPr lang="en-US" b="true" sz="2163">
                <a:solidFill>
                  <a:srgbClr val="000000"/>
                </a:solidFill>
                <a:latin typeface="Canva Sans Bold"/>
                <a:ea typeface="Canva Sans Bold"/>
                <a:cs typeface="Canva Sans Bold"/>
                <a:sym typeface="Canva Sans Bold"/>
              </a:rPr>
              <a:t>throws </a:t>
            </a:r>
            <a:r>
              <a:rPr lang="en-US" sz="2163">
                <a:solidFill>
                  <a:srgbClr val="000000"/>
                </a:solidFill>
                <a:latin typeface="Canva Sans"/>
                <a:ea typeface="Canva Sans"/>
                <a:cs typeface="Canva Sans"/>
                <a:sym typeface="Canva Sans"/>
              </a:rPr>
              <a:t>ArithmeticException </a:t>
            </a:r>
            <a:r>
              <a:rPr lang="en-US" b="true" sz="2163">
                <a:solidFill>
                  <a:srgbClr val="000000"/>
                </a:solidFill>
                <a:latin typeface="Canva Sans Bold"/>
                <a:ea typeface="Canva Sans Bold"/>
                <a:cs typeface="Canva Sans Bold"/>
                <a:sym typeface="Canva Sans Bold"/>
              </a:rPr>
              <a:t>{</a:t>
            </a:r>
          </a:p>
          <a:p>
            <a:pPr algn="l">
              <a:lnSpc>
                <a:spcPts val="3028"/>
              </a:lnSpc>
              <a:spcBef>
                <a:spcPct val="0"/>
              </a:spcBef>
            </a:pPr>
            <a:r>
              <a:rPr lang="en-US" sz="2163">
                <a:solidFill>
                  <a:srgbClr val="000000"/>
                </a:solidFill>
                <a:latin typeface="Canva Sans"/>
                <a:ea typeface="Canva Sans"/>
                <a:cs typeface="Canva Sans"/>
                <a:sym typeface="Canva Sans"/>
              </a:rPr>
              <a:t>           </a:t>
            </a:r>
            <a:r>
              <a:rPr lang="en-US" b="true" sz="2163">
                <a:solidFill>
                  <a:srgbClr val="000000"/>
                </a:solidFill>
                <a:latin typeface="Canva Sans Bold"/>
                <a:ea typeface="Canva Sans Bold"/>
                <a:cs typeface="Canva Sans Bold"/>
                <a:sym typeface="Canva Sans Bold"/>
              </a:rPr>
              <a:t>int </a:t>
            </a:r>
            <a:r>
              <a:rPr lang="en-US" sz="2163">
                <a:solidFill>
                  <a:srgbClr val="000000"/>
                </a:solidFill>
                <a:latin typeface="Canva Sans"/>
                <a:ea typeface="Canva Sans"/>
                <a:cs typeface="Canva Sans"/>
                <a:sym typeface="Canva Sans"/>
              </a:rPr>
              <a:t>c = a / b;</a:t>
            </a:r>
          </a:p>
          <a:p>
            <a:pPr algn="l">
              <a:lnSpc>
                <a:spcPts val="3028"/>
              </a:lnSpc>
              <a:spcBef>
                <a:spcPct val="0"/>
              </a:spcBef>
            </a:pPr>
            <a:r>
              <a:rPr lang="en-US" sz="2163">
                <a:solidFill>
                  <a:srgbClr val="000000"/>
                </a:solidFill>
                <a:latin typeface="Canva Sans"/>
                <a:ea typeface="Canva Sans"/>
                <a:cs typeface="Canva Sans"/>
                <a:sym typeface="Canva Sans"/>
              </a:rPr>
              <a:t>           System.out.println(c);</a:t>
            </a:r>
          </a:p>
          <a:p>
            <a:pPr algn="l">
              <a:lnSpc>
                <a:spcPts val="3028"/>
              </a:lnSpc>
              <a:spcBef>
                <a:spcPct val="0"/>
              </a:spcBef>
            </a:pPr>
            <a:r>
              <a:rPr lang="en-US" sz="2163">
                <a:solidFill>
                  <a:srgbClr val="000000"/>
                </a:solidFill>
                <a:latin typeface="Canva Sans"/>
                <a:ea typeface="Canva Sans"/>
                <a:cs typeface="Canva Sans"/>
                <a:sym typeface="Canva Sans"/>
              </a:rPr>
              <a:t>     </a:t>
            </a:r>
            <a:r>
              <a:rPr lang="en-US" b="true" sz="2163">
                <a:solidFill>
                  <a:srgbClr val="000000"/>
                </a:solidFill>
                <a:latin typeface="Canva Sans Bold"/>
                <a:ea typeface="Canva Sans Bold"/>
                <a:cs typeface="Canva Sans Bold"/>
                <a:sym typeface="Canva Sans Bold"/>
              </a:rPr>
              <a:t> }</a:t>
            </a:r>
          </a:p>
          <a:p>
            <a:pPr algn="l">
              <a:lnSpc>
                <a:spcPts val="3028"/>
              </a:lnSpc>
              <a:spcBef>
                <a:spcPct val="0"/>
              </a:spcBef>
            </a:pPr>
            <a:r>
              <a:rPr lang="en-US" b="true" sz="2163">
                <a:solidFill>
                  <a:srgbClr val="000000"/>
                </a:solidFill>
                <a:latin typeface="Canva Sans Bold"/>
                <a:ea typeface="Canva Sans Bold"/>
                <a:cs typeface="Canva Sans Bold"/>
                <a:sym typeface="Canva Sans Bold"/>
              </a:rPr>
              <a:t>}</a:t>
            </a:r>
          </a:p>
        </p:txBody>
      </p:sp>
      <p:sp>
        <p:nvSpPr>
          <p:cNvPr name="TextBox 21" id="21"/>
          <p:cNvSpPr txBox="true"/>
          <p:nvPr/>
        </p:nvSpPr>
        <p:spPr>
          <a:xfrm rot="0">
            <a:off x="220264" y="5281743"/>
            <a:ext cx="8225899" cy="2213824"/>
          </a:xfrm>
          <a:prstGeom prst="rect">
            <a:avLst/>
          </a:prstGeom>
        </p:spPr>
        <p:txBody>
          <a:bodyPr anchor="t" rtlCol="false" tIns="0" lIns="0" bIns="0" rIns="0">
            <a:spAutoFit/>
          </a:bodyPr>
          <a:lstStyle/>
          <a:p>
            <a:pPr algn="ctr">
              <a:lnSpc>
                <a:spcPts val="2942"/>
              </a:lnSpc>
              <a:spcBef>
                <a:spcPct val="0"/>
              </a:spcBef>
            </a:pPr>
            <a:r>
              <a:rPr lang="en-US" sz="2101">
                <a:solidFill>
                  <a:srgbClr val="000000"/>
                </a:solidFill>
                <a:latin typeface="Canva Sans"/>
                <a:ea typeface="Canva Sans"/>
                <a:cs typeface="Canva Sans"/>
                <a:sym typeface="Canva Sans"/>
              </a:rPr>
              <a:t>В дадената програма главният метод извиква метода devision, който сме декларирали, че хвърля изключение от тип ArithmeticException. От това, че throws присъства в декларацията на метода, следва че, където и да го извикаме ще трябва да бъде прихваното и обработено или отново изхвърлено даденото изключение.</a:t>
            </a:r>
          </a:p>
        </p:txBody>
      </p:sp>
      <p:sp>
        <p:nvSpPr>
          <p:cNvPr name="TextBox 22" id="22"/>
          <p:cNvSpPr txBox="true"/>
          <p:nvPr/>
        </p:nvSpPr>
        <p:spPr>
          <a:xfrm rot="0">
            <a:off x="789507" y="8585068"/>
            <a:ext cx="7290714" cy="1099267"/>
          </a:xfrm>
          <a:prstGeom prst="rect">
            <a:avLst/>
          </a:prstGeom>
        </p:spPr>
        <p:txBody>
          <a:bodyPr anchor="t" rtlCol="false" tIns="0" lIns="0" bIns="0" rIns="0">
            <a:spAutoFit/>
          </a:bodyPr>
          <a:lstStyle/>
          <a:p>
            <a:pPr algn="l">
              <a:lnSpc>
                <a:spcPts val="2942"/>
              </a:lnSpc>
              <a:spcBef>
                <a:spcPct val="0"/>
              </a:spcBef>
            </a:pPr>
            <a:r>
              <a:rPr lang="en-US" b="true" sz="2101">
                <a:solidFill>
                  <a:srgbClr val="FF3131"/>
                </a:solidFill>
                <a:latin typeface="Canva Sans Bold"/>
                <a:ea typeface="Canva Sans Bold"/>
                <a:cs typeface="Canva Sans Bold"/>
                <a:sym typeface="Canva Sans Bold"/>
              </a:rPr>
              <a:t>Когато декларираме даден метод и той може да предизвика множество изключения, то те се декларират, изброени със запетая след throws.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8094547" y="2246706"/>
            <a:ext cx="15026802" cy="1591351"/>
          </a:xfrm>
          <a:custGeom>
            <a:avLst/>
            <a:gdLst/>
            <a:ahLst/>
            <a:cxnLst/>
            <a:rect r="r" b="b" t="t" l="l"/>
            <a:pathLst>
              <a:path h="1591351" w="15026802">
                <a:moveTo>
                  <a:pt x="0" y="0"/>
                </a:moveTo>
                <a:lnTo>
                  <a:pt x="15026801" y="0"/>
                </a:lnTo>
                <a:lnTo>
                  <a:pt x="15026801" y="1591351"/>
                </a:lnTo>
                <a:lnTo>
                  <a:pt x="0" y="159135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12898372" y="0"/>
            <a:ext cx="5408678" cy="6084763"/>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alpha val="0"/>
              </a:srgbClr>
            </a:solidFill>
            <a:ln w="12700">
              <a:solidFill>
                <a:srgbClr val="000000"/>
              </a:solidFill>
            </a:ln>
          </p:spPr>
        </p:sp>
      </p:grpSp>
      <p:grpSp>
        <p:nvGrpSpPr>
          <p:cNvPr name="Group 7" id="7"/>
          <p:cNvGrpSpPr/>
          <p:nvPr/>
        </p:nvGrpSpPr>
        <p:grpSpPr>
          <a:xfrm rot="0">
            <a:off x="-4052897" y="0"/>
            <a:ext cx="22359947" cy="1593906"/>
            <a:chOff x="0" y="0"/>
            <a:chExt cx="2167303" cy="154494"/>
          </a:xfrm>
        </p:grpSpPr>
        <p:sp>
          <p:nvSpPr>
            <p:cNvPr name="Freeform 8" id="8"/>
            <p:cNvSpPr/>
            <p:nvPr/>
          </p:nvSpPr>
          <p:spPr>
            <a:xfrm flipH="false" flipV="false" rot="0">
              <a:off x="0" y="0"/>
              <a:ext cx="2167303" cy="154494"/>
            </a:xfrm>
            <a:custGeom>
              <a:avLst/>
              <a:gdLst/>
              <a:ahLst/>
              <a:cxnLst/>
              <a:rect r="r" b="b" t="t" l="l"/>
              <a:pathLst>
                <a:path h="154494" w="2167303">
                  <a:moveTo>
                    <a:pt x="1964103" y="0"/>
                  </a:moveTo>
                  <a:lnTo>
                    <a:pt x="0" y="0"/>
                  </a:lnTo>
                  <a:lnTo>
                    <a:pt x="203200" y="154494"/>
                  </a:lnTo>
                  <a:lnTo>
                    <a:pt x="2167303" y="154494"/>
                  </a:lnTo>
                  <a:lnTo>
                    <a:pt x="1964103" y="0"/>
                  </a:lnTo>
                  <a:close/>
                </a:path>
              </a:pathLst>
            </a:custGeom>
            <a:solidFill>
              <a:srgbClr val="010101"/>
            </a:solidFill>
            <a:ln cap="sq">
              <a:noFill/>
              <a:prstDash val="solid"/>
              <a:miter/>
            </a:ln>
          </p:spPr>
        </p:sp>
        <p:sp>
          <p:nvSpPr>
            <p:cNvPr name="TextBox 9" id="9"/>
            <p:cNvSpPr txBox="true"/>
            <p:nvPr/>
          </p:nvSpPr>
          <p:spPr>
            <a:xfrm>
              <a:off x="101600" y="-19050"/>
              <a:ext cx="1964103" cy="17354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a:grpSpLocks noChangeAspect="true"/>
          </p:cNvGrpSpPr>
          <p:nvPr/>
        </p:nvGrpSpPr>
        <p:grpSpPr>
          <a:xfrm rot="0">
            <a:off x="12898372" y="0"/>
            <a:ext cx="5408678" cy="6084763"/>
            <a:chOff x="0" y="0"/>
            <a:chExt cx="5370413" cy="6041715"/>
          </a:xfrm>
        </p:grpSpPr>
        <p:sp>
          <p:nvSpPr>
            <p:cNvPr name="Freeform 11" id="11"/>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12" id="12"/>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sp>
        <p:nvSpPr>
          <p:cNvPr name="TextBox 13" id="13"/>
          <p:cNvSpPr txBox="true"/>
          <p:nvPr/>
        </p:nvSpPr>
        <p:spPr>
          <a:xfrm rot="0">
            <a:off x="1028700" y="218167"/>
            <a:ext cx="11970886" cy="1033748"/>
          </a:xfrm>
          <a:prstGeom prst="rect">
            <a:avLst/>
          </a:prstGeom>
        </p:spPr>
        <p:txBody>
          <a:bodyPr anchor="t" rtlCol="false" tIns="0" lIns="0" bIns="0" rIns="0">
            <a:spAutoFit/>
          </a:bodyPr>
          <a:lstStyle/>
          <a:p>
            <a:pPr algn="ctr" marL="0" indent="0" lvl="0">
              <a:lnSpc>
                <a:spcPts val="8320"/>
              </a:lnSpc>
              <a:spcBef>
                <a:spcPct val="0"/>
              </a:spcBef>
            </a:pPr>
            <a:r>
              <a:rPr lang="en-US" sz="6029" spc="48">
                <a:solidFill>
                  <a:srgbClr val="FFFFFF"/>
                </a:solidFill>
                <a:latin typeface="Archivo Black"/>
                <a:ea typeface="Archivo Black"/>
                <a:cs typeface="Archivo Black"/>
                <a:sym typeface="Archivo Black"/>
              </a:rPr>
              <a:t>СОБСТВЕНИ ИЗКЛЮЧЕНИЯ</a:t>
            </a:r>
          </a:p>
        </p:txBody>
      </p:sp>
      <p:sp>
        <p:nvSpPr>
          <p:cNvPr name="TextBox 14" id="14"/>
          <p:cNvSpPr txBox="true"/>
          <p:nvPr/>
        </p:nvSpPr>
        <p:spPr>
          <a:xfrm rot="0">
            <a:off x="771277" y="1724779"/>
            <a:ext cx="12127095" cy="1842305"/>
          </a:xfrm>
          <a:prstGeom prst="rect">
            <a:avLst/>
          </a:prstGeom>
        </p:spPr>
        <p:txBody>
          <a:bodyPr anchor="t" rtlCol="false" tIns="0" lIns="0" bIns="0" rIns="0">
            <a:spAutoFit/>
          </a:bodyPr>
          <a:lstStyle/>
          <a:p>
            <a:pPr algn="ctr">
              <a:lnSpc>
                <a:spcPts val="2942"/>
              </a:lnSpc>
              <a:spcBef>
                <a:spcPct val="0"/>
              </a:spcBef>
            </a:pPr>
            <a:r>
              <a:rPr lang="en-US" sz="2101">
                <a:solidFill>
                  <a:srgbClr val="000000"/>
                </a:solidFill>
                <a:latin typeface="Canva Sans"/>
                <a:ea typeface="Canva Sans"/>
                <a:cs typeface="Canva Sans"/>
                <a:sym typeface="Canva Sans"/>
              </a:rPr>
              <a:t>Java разполага с</a:t>
            </a:r>
            <a:r>
              <a:rPr lang="en-US" sz="2101">
                <a:solidFill>
                  <a:srgbClr val="000000"/>
                </a:solidFill>
                <a:latin typeface="Canva Sans"/>
                <a:ea typeface="Canva Sans"/>
                <a:cs typeface="Canva Sans"/>
                <a:sym typeface="Canva Sans"/>
              </a:rPr>
              <a:t> класове за</a:t>
            </a:r>
            <a:r>
              <a:rPr lang="en-US" sz="2101">
                <a:solidFill>
                  <a:srgbClr val="000000"/>
                </a:solidFill>
                <a:latin typeface="Canva Sans"/>
                <a:ea typeface="Canva Sans"/>
                <a:cs typeface="Canva Sans"/>
                <a:sym typeface="Canva Sans"/>
              </a:rPr>
              <a:t> ст</a:t>
            </a:r>
            <a:r>
              <a:rPr lang="en-US" sz="2101">
                <a:solidFill>
                  <a:srgbClr val="000000"/>
                </a:solidFill>
                <a:latin typeface="Canva Sans"/>
                <a:ea typeface="Canva Sans"/>
                <a:cs typeface="Canva Sans"/>
                <a:sym typeface="Canva Sans"/>
              </a:rPr>
              <a:t>андартните изключения, които могат да възникнат в една програма. В няк</a:t>
            </a:r>
            <a:r>
              <a:rPr lang="en-US" sz="2101">
                <a:solidFill>
                  <a:srgbClr val="000000"/>
                </a:solidFill>
                <a:latin typeface="Canva Sans"/>
                <a:ea typeface="Canva Sans"/>
                <a:cs typeface="Canva Sans"/>
                <a:sym typeface="Canva Sans"/>
              </a:rPr>
              <a:t>ои случаи се налага да дефинираме и собствени и</a:t>
            </a:r>
            <a:r>
              <a:rPr lang="en-US" sz="2101">
                <a:solidFill>
                  <a:srgbClr val="000000"/>
                </a:solidFill>
                <a:latin typeface="Canva Sans"/>
                <a:ea typeface="Canva Sans"/>
                <a:cs typeface="Canva Sans"/>
                <a:sym typeface="Canva Sans"/>
              </a:rPr>
              <a:t>зключ</a:t>
            </a:r>
            <a:r>
              <a:rPr lang="en-US" sz="2101">
                <a:solidFill>
                  <a:srgbClr val="000000"/>
                </a:solidFill>
                <a:latin typeface="Canva Sans"/>
                <a:ea typeface="Canva Sans"/>
                <a:cs typeface="Canva Sans"/>
                <a:sym typeface="Canva Sans"/>
              </a:rPr>
              <a:t>ения.</a:t>
            </a:r>
            <a:r>
              <a:rPr lang="en-US" sz="2101">
                <a:solidFill>
                  <a:srgbClr val="000000"/>
                </a:solidFill>
                <a:latin typeface="Canva Sans"/>
                <a:ea typeface="Canva Sans"/>
                <a:cs typeface="Canva Sans"/>
                <a:sym typeface="Canva Sans"/>
              </a:rPr>
              <a:t> Това става лесно, като си дефинираме клас, който</a:t>
            </a:r>
            <a:r>
              <a:rPr lang="en-US" sz="2101">
                <a:solidFill>
                  <a:srgbClr val="000000"/>
                </a:solidFill>
                <a:latin typeface="Canva Sans"/>
                <a:ea typeface="Canva Sans"/>
                <a:cs typeface="Canva Sans"/>
                <a:sym typeface="Canva Sans"/>
              </a:rPr>
              <a:t> </a:t>
            </a:r>
            <a:r>
              <a:rPr lang="en-US" sz="2101">
                <a:solidFill>
                  <a:srgbClr val="000000"/>
                </a:solidFill>
                <a:latin typeface="Canva Sans"/>
                <a:ea typeface="Canva Sans"/>
                <a:cs typeface="Canva Sans"/>
                <a:sym typeface="Canva Sans"/>
              </a:rPr>
              <a:t>наследява класът Exception или RunTimeException. Единственото нещо, което трябва да се направи, е да се предефинират някои методи, наследенени от родителя, например getMessage().</a:t>
            </a:r>
          </a:p>
        </p:txBody>
      </p:sp>
      <p:sp>
        <p:nvSpPr>
          <p:cNvPr name="TextBox 15" id="15"/>
          <p:cNvSpPr txBox="true"/>
          <p:nvPr/>
        </p:nvSpPr>
        <p:spPr>
          <a:xfrm rot="0">
            <a:off x="131849" y="3617981"/>
            <a:ext cx="7085852" cy="6426965"/>
          </a:xfrm>
          <a:prstGeom prst="rect">
            <a:avLst/>
          </a:prstGeom>
        </p:spPr>
        <p:txBody>
          <a:bodyPr anchor="t" rtlCol="false" tIns="0" lIns="0" bIns="0" rIns="0">
            <a:spAutoFit/>
          </a:bodyPr>
          <a:lstStyle/>
          <a:p>
            <a:pPr algn="l">
              <a:lnSpc>
                <a:spcPts val="2551"/>
              </a:lnSpc>
              <a:spcBef>
                <a:spcPct val="0"/>
              </a:spcBef>
            </a:pPr>
            <a:r>
              <a:rPr lang="en-US" b="true" sz="1822">
                <a:solidFill>
                  <a:srgbClr val="000000"/>
                </a:solidFill>
                <a:latin typeface="Canva Sans Bold"/>
                <a:ea typeface="Canva Sans Bold"/>
                <a:cs typeface="Canva Sans Bold"/>
                <a:sym typeface="Canva Sans Bold"/>
              </a:rPr>
              <a:t>public class </a:t>
            </a:r>
            <a:r>
              <a:rPr lang="en-US" sz="1822">
                <a:solidFill>
                  <a:srgbClr val="000000"/>
                </a:solidFill>
                <a:latin typeface="Canva Sans"/>
                <a:ea typeface="Canva Sans"/>
                <a:cs typeface="Canva Sans"/>
                <a:sym typeface="Canva Sans"/>
              </a:rPr>
              <a:t>Example</a:t>
            </a:r>
            <a:r>
              <a:rPr lang="en-US" b="true" sz="1822">
                <a:solidFill>
                  <a:srgbClr val="000000"/>
                </a:solidFill>
                <a:latin typeface="Canva Sans Bold"/>
                <a:ea typeface="Canva Sans Bold"/>
                <a:cs typeface="Canva Sans Bold"/>
                <a:sym typeface="Canva Sans Bold"/>
              </a:rPr>
              <a:t> {</a:t>
            </a:r>
          </a:p>
          <a:p>
            <a:pPr algn="l">
              <a:lnSpc>
                <a:spcPts val="2551"/>
              </a:lnSpc>
              <a:spcBef>
                <a:spcPct val="0"/>
              </a:spcBef>
            </a:pP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public static void </a:t>
            </a:r>
            <a:r>
              <a:rPr lang="en-US" sz="1822">
                <a:solidFill>
                  <a:srgbClr val="000000"/>
                </a:solidFill>
                <a:latin typeface="Canva Sans"/>
                <a:ea typeface="Canva Sans"/>
                <a:cs typeface="Canva Sans"/>
                <a:sym typeface="Canva Sans"/>
              </a:rPr>
              <a:t>main(</a:t>
            </a:r>
            <a:r>
              <a:rPr lang="en-US" b="true" sz="1822">
                <a:solidFill>
                  <a:srgbClr val="000000"/>
                </a:solidFill>
                <a:latin typeface="Canva Sans Bold"/>
                <a:ea typeface="Canva Sans Bold"/>
                <a:cs typeface="Canva Sans Bold"/>
                <a:sym typeface="Canva Sans Bold"/>
              </a:rPr>
              <a:t>String</a:t>
            </a:r>
            <a:r>
              <a:rPr lang="en-US" sz="1822">
                <a:solidFill>
                  <a:srgbClr val="000000"/>
                </a:solidFill>
                <a:latin typeface="Canva Sans"/>
                <a:ea typeface="Canva Sans"/>
                <a:cs typeface="Canva Sans"/>
                <a:sym typeface="Canva Sans"/>
              </a:rPr>
              <a:t>[] args) </a:t>
            </a:r>
            <a:r>
              <a:rPr lang="en-US" b="true" sz="1822">
                <a:solidFill>
                  <a:srgbClr val="000000"/>
                </a:solidFill>
                <a:latin typeface="Canva Sans Bold"/>
                <a:ea typeface="Canva Sans Bold"/>
                <a:cs typeface="Canva Sans Bold"/>
                <a:sym typeface="Canva Sans Bold"/>
              </a:rPr>
              <a:t>{</a:t>
            </a:r>
          </a:p>
          <a:p>
            <a:pPr algn="l">
              <a:lnSpc>
                <a:spcPts val="2551"/>
              </a:lnSpc>
              <a:spcBef>
                <a:spcPct val="0"/>
              </a:spcBef>
            </a:pP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 try{</a:t>
            </a:r>
          </a:p>
          <a:p>
            <a:pPr algn="l">
              <a:lnSpc>
                <a:spcPts val="2551"/>
              </a:lnSpc>
              <a:spcBef>
                <a:spcPct val="0"/>
              </a:spcBef>
            </a:pPr>
            <a:r>
              <a:rPr lang="en-US" sz="1822">
                <a:solidFill>
                  <a:srgbClr val="000000"/>
                </a:solidFill>
                <a:latin typeface="Canva Sans"/>
                <a:ea typeface="Canva Sans"/>
                <a:cs typeface="Canva Sans"/>
                <a:sym typeface="Canva Sans"/>
              </a:rPr>
              <a:t>             readPriceTv();</a:t>
            </a:r>
          </a:p>
          <a:p>
            <a:pPr algn="l">
              <a:lnSpc>
                <a:spcPts val="2551"/>
              </a:lnSpc>
              <a:spcBef>
                <a:spcPct val="0"/>
              </a:spcBef>
            </a:pP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 }</a:t>
            </a:r>
          </a:p>
          <a:p>
            <a:pPr algn="l">
              <a:lnSpc>
                <a:spcPts val="2551"/>
              </a:lnSpc>
              <a:spcBef>
                <a:spcPct val="0"/>
              </a:spcBef>
            </a:pP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catch</a:t>
            </a:r>
            <a:r>
              <a:rPr lang="en-US" sz="1822">
                <a:solidFill>
                  <a:srgbClr val="000000"/>
                </a:solidFill>
                <a:latin typeface="Canva Sans"/>
                <a:ea typeface="Canva Sans"/>
                <a:cs typeface="Canva Sans"/>
                <a:sym typeface="Canva Sans"/>
              </a:rPr>
              <a:t>(PriceErrorException e){</a:t>
            </a:r>
          </a:p>
          <a:p>
            <a:pPr algn="l">
              <a:lnSpc>
                <a:spcPts val="2551"/>
              </a:lnSpc>
              <a:spcBef>
                <a:spcPct val="0"/>
              </a:spcBef>
            </a:pPr>
            <a:r>
              <a:rPr lang="en-US" sz="1822">
                <a:solidFill>
                  <a:srgbClr val="000000"/>
                </a:solidFill>
                <a:latin typeface="Canva Sans"/>
                <a:ea typeface="Canva Sans"/>
                <a:cs typeface="Canva Sans"/>
                <a:sym typeface="Canva Sans"/>
              </a:rPr>
              <a:t>             System.out.println(e.getMessage());</a:t>
            </a:r>
          </a:p>
          <a:p>
            <a:pPr algn="l">
              <a:lnSpc>
                <a:spcPts val="2551"/>
              </a:lnSpc>
              <a:spcBef>
                <a:spcPct val="0"/>
              </a:spcBef>
            </a:pP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 }</a:t>
            </a:r>
          </a:p>
          <a:p>
            <a:pPr algn="l">
              <a:lnSpc>
                <a:spcPts val="2551"/>
              </a:lnSpc>
              <a:spcBef>
                <a:spcPct val="0"/>
              </a:spcBef>
            </a:pPr>
            <a:r>
              <a:rPr lang="en-US" b="true" sz="1822">
                <a:solidFill>
                  <a:srgbClr val="000000"/>
                </a:solidFill>
                <a:latin typeface="Canva Sans Bold"/>
                <a:ea typeface="Canva Sans Bold"/>
                <a:cs typeface="Canva Sans Bold"/>
                <a:sym typeface="Canva Sans Bold"/>
              </a:rPr>
              <a:t>     }</a:t>
            </a:r>
          </a:p>
          <a:p>
            <a:pPr algn="l">
              <a:lnSpc>
                <a:spcPts val="2551"/>
              </a:lnSpc>
              <a:spcBef>
                <a:spcPct val="0"/>
              </a:spcBef>
            </a:pPr>
          </a:p>
          <a:p>
            <a:pPr algn="l">
              <a:lnSpc>
                <a:spcPts val="2551"/>
              </a:lnSpc>
              <a:spcBef>
                <a:spcPct val="0"/>
              </a:spcBef>
            </a:pP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private static int </a:t>
            </a:r>
            <a:r>
              <a:rPr lang="en-US" sz="1822">
                <a:solidFill>
                  <a:srgbClr val="000000"/>
                </a:solidFill>
                <a:latin typeface="Canva Sans"/>
                <a:ea typeface="Canva Sans"/>
                <a:cs typeface="Canva Sans"/>
                <a:sym typeface="Canva Sans"/>
              </a:rPr>
              <a:t>readPriceTv() </a:t>
            </a:r>
            <a:r>
              <a:rPr lang="en-US" b="true" sz="1822">
                <a:solidFill>
                  <a:srgbClr val="000000"/>
                </a:solidFill>
                <a:latin typeface="Canva Sans Bold"/>
                <a:ea typeface="Canva Sans Bold"/>
                <a:cs typeface="Canva Sans Bold"/>
                <a:sym typeface="Canva Sans Bold"/>
              </a:rPr>
              <a:t>throws </a:t>
            </a:r>
            <a:r>
              <a:rPr lang="en-US" sz="1822">
                <a:solidFill>
                  <a:srgbClr val="000000"/>
                </a:solidFill>
                <a:latin typeface="Canva Sans"/>
                <a:ea typeface="Canva Sans"/>
                <a:cs typeface="Canva Sans"/>
                <a:sym typeface="Canva Sans"/>
              </a:rPr>
              <a:t>PriceErrorException</a:t>
            </a:r>
            <a:r>
              <a:rPr lang="en-US" b="true" sz="1822">
                <a:solidFill>
                  <a:srgbClr val="000000"/>
                </a:solidFill>
                <a:latin typeface="Canva Sans Bold"/>
                <a:ea typeface="Canva Sans Bold"/>
                <a:cs typeface="Canva Sans Bold"/>
                <a:sym typeface="Canva Sans Bold"/>
              </a:rPr>
              <a:t>{</a:t>
            </a:r>
          </a:p>
          <a:p>
            <a:pPr algn="l">
              <a:lnSpc>
                <a:spcPts val="2551"/>
              </a:lnSpc>
              <a:spcBef>
                <a:spcPct val="0"/>
              </a:spcBef>
            </a:pPr>
            <a:r>
              <a:rPr lang="en-US" sz="1822">
                <a:solidFill>
                  <a:srgbClr val="000000"/>
                </a:solidFill>
                <a:latin typeface="Canva Sans"/>
                <a:ea typeface="Canva Sans"/>
                <a:cs typeface="Canva Sans"/>
                <a:sym typeface="Canva Sans"/>
              </a:rPr>
              <a:t>        Scanner </a:t>
            </a:r>
            <a:r>
              <a:rPr lang="en-US" b="true" sz="1822">
                <a:solidFill>
                  <a:srgbClr val="000000"/>
                </a:solidFill>
                <a:latin typeface="Canva Sans Bold"/>
                <a:ea typeface="Canva Sans Bold"/>
                <a:cs typeface="Canva Sans Bold"/>
                <a:sym typeface="Canva Sans Bold"/>
              </a:rPr>
              <a:t>scanner </a:t>
            </a: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new </a:t>
            </a:r>
            <a:r>
              <a:rPr lang="en-US" sz="1822">
                <a:solidFill>
                  <a:srgbClr val="000000"/>
                </a:solidFill>
                <a:latin typeface="Canva Sans"/>
                <a:ea typeface="Canva Sans"/>
                <a:cs typeface="Canva Sans"/>
                <a:sym typeface="Canva Sans"/>
              </a:rPr>
              <a:t>Scanner(System.in);</a:t>
            </a:r>
          </a:p>
          <a:p>
            <a:pPr algn="l">
              <a:lnSpc>
                <a:spcPts val="2551"/>
              </a:lnSpc>
              <a:spcBef>
                <a:spcPct val="0"/>
              </a:spcBef>
            </a:pP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int </a:t>
            </a:r>
            <a:r>
              <a:rPr lang="en-US" sz="1822">
                <a:solidFill>
                  <a:srgbClr val="000000"/>
                </a:solidFill>
                <a:latin typeface="Canva Sans"/>
                <a:ea typeface="Canva Sans"/>
                <a:cs typeface="Canva Sans"/>
                <a:sym typeface="Canva Sans"/>
              </a:rPr>
              <a:t>userPrice = </a:t>
            </a:r>
            <a:r>
              <a:rPr lang="en-US" b="true" sz="1822">
                <a:solidFill>
                  <a:srgbClr val="000000"/>
                </a:solidFill>
                <a:latin typeface="Canva Sans Bold"/>
                <a:ea typeface="Canva Sans Bold"/>
                <a:cs typeface="Canva Sans Bold"/>
                <a:sym typeface="Canva Sans Bold"/>
              </a:rPr>
              <a:t>scanner</a:t>
            </a:r>
            <a:r>
              <a:rPr lang="en-US" sz="1822">
                <a:solidFill>
                  <a:srgbClr val="000000"/>
                </a:solidFill>
                <a:latin typeface="Canva Sans"/>
                <a:ea typeface="Canva Sans"/>
                <a:cs typeface="Canva Sans"/>
                <a:sym typeface="Canva Sans"/>
              </a:rPr>
              <a:t>.nextInt();</a:t>
            </a:r>
          </a:p>
          <a:p>
            <a:pPr algn="l">
              <a:lnSpc>
                <a:spcPts val="2551"/>
              </a:lnSpc>
              <a:spcBef>
                <a:spcPct val="0"/>
              </a:spcBef>
            </a:pPr>
          </a:p>
          <a:p>
            <a:pPr algn="l">
              <a:lnSpc>
                <a:spcPts val="2551"/>
              </a:lnSpc>
              <a:spcBef>
                <a:spcPct val="0"/>
              </a:spcBef>
            </a:pP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 if</a:t>
            </a:r>
            <a:r>
              <a:rPr lang="en-US" sz="1822">
                <a:solidFill>
                  <a:srgbClr val="000000"/>
                </a:solidFill>
                <a:latin typeface="Canva Sans"/>
                <a:ea typeface="Canva Sans"/>
                <a:cs typeface="Canva Sans"/>
                <a:sym typeface="Canva Sans"/>
              </a:rPr>
              <a:t>(userPrice &gt; 500 || userPrice &lt; 100)</a:t>
            </a:r>
            <a:r>
              <a:rPr lang="en-US" b="true" sz="1822">
                <a:solidFill>
                  <a:srgbClr val="000000"/>
                </a:solidFill>
                <a:latin typeface="Canva Sans Bold"/>
                <a:ea typeface="Canva Sans Bold"/>
                <a:cs typeface="Canva Sans Bold"/>
                <a:sym typeface="Canva Sans Bold"/>
              </a:rPr>
              <a:t>{</a:t>
            </a:r>
          </a:p>
          <a:p>
            <a:pPr algn="l">
              <a:lnSpc>
                <a:spcPts val="2551"/>
              </a:lnSpc>
              <a:spcBef>
                <a:spcPct val="0"/>
              </a:spcBef>
            </a:pPr>
            <a:r>
              <a:rPr lang="en-US" sz="1822">
                <a:solidFill>
                  <a:srgbClr val="000000"/>
                </a:solidFill>
                <a:latin typeface="Canva Sans"/>
                <a:ea typeface="Canva Sans"/>
                <a:cs typeface="Canva Sans"/>
                <a:sym typeface="Canva Sans"/>
              </a:rPr>
              <a:t>            throw new PriceErrorException();</a:t>
            </a:r>
          </a:p>
          <a:p>
            <a:pPr algn="l">
              <a:lnSpc>
                <a:spcPts val="2551"/>
              </a:lnSpc>
              <a:spcBef>
                <a:spcPct val="0"/>
              </a:spcBef>
            </a:pP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a:t>
            </a:r>
          </a:p>
          <a:p>
            <a:pPr algn="l">
              <a:lnSpc>
                <a:spcPts val="2551"/>
              </a:lnSpc>
              <a:spcBef>
                <a:spcPct val="0"/>
              </a:spcBef>
            </a:pP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return </a:t>
            </a:r>
            <a:r>
              <a:rPr lang="en-US" sz="1822">
                <a:solidFill>
                  <a:srgbClr val="000000"/>
                </a:solidFill>
                <a:latin typeface="Canva Sans"/>
                <a:ea typeface="Canva Sans"/>
                <a:cs typeface="Canva Sans"/>
                <a:sym typeface="Canva Sans"/>
              </a:rPr>
              <a:t>userPrice;</a:t>
            </a:r>
          </a:p>
          <a:p>
            <a:pPr algn="l">
              <a:lnSpc>
                <a:spcPts val="2551"/>
              </a:lnSpc>
              <a:spcBef>
                <a:spcPct val="0"/>
              </a:spcBef>
            </a:pPr>
            <a:r>
              <a:rPr lang="en-US" sz="1822">
                <a:solidFill>
                  <a:srgbClr val="000000"/>
                </a:solidFill>
                <a:latin typeface="Canva Sans"/>
                <a:ea typeface="Canva Sans"/>
                <a:cs typeface="Canva Sans"/>
                <a:sym typeface="Canva Sans"/>
              </a:rPr>
              <a:t>    </a:t>
            </a:r>
            <a:r>
              <a:rPr lang="en-US" b="true" sz="1822">
                <a:solidFill>
                  <a:srgbClr val="000000"/>
                </a:solidFill>
                <a:latin typeface="Canva Sans Bold"/>
                <a:ea typeface="Canva Sans Bold"/>
                <a:cs typeface="Canva Sans Bold"/>
                <a:sym typeface="Canva Sans Bold"/>
              </a:rPr>
              <a:t>}</a:t>
            </a:r>
          </a:p>
          <a:p>
            <a:pPr algn="l">
              <a:lnSpc>
                <a:spcPts val="2551"/>
              </a:lnSpc>
              <a:spcBef>
                <a:spcPct val="0"/>
              </a:spcBef>
            </a:pPr>
            <a:r>
              <a:rPr lang="en-US" b="true" sz="1822">
                <a:solidFill>
                  <a:srgbClr val="000000"/>
                </a:solidFill>
                <a:latin typeface="Canva Sans Bold"/>
                <a:ea typeface="Canva Sans Bold"/>
                <a:cs typeface="Canva Sans Bold"/>
                <a:sym typeface="Canva Sans Bold"/>
              </a:rPr>
              <a:t>}</a:t>
            </a:r>
          </a:p>
        </p:txBody>
      </p:sp>
      <p:sp>
        <p:nvSpPr>
          <p:cNvPr name="TextBox 16" id="16"/>
          <p:cNvSpPr txBox="true"/>
          <p:nvPr/>
        </p:nvSpPr>
        <p:spPr>
          <a:xfrm rot="0">
            <a:off x="7684676" y="8061796"/>
            <a:ext cx="5573117" cy="2118048"/>
          </a:xfrm>
          <a:prstGeom prst="rect">
            <a:avLst/>
          </a:prstGeom>
        </p:spPr>
        <p:txBody>
          <a:bodyPr anchor="t" rtlCol="false" tIns="0" lIns="0" bIns="0" rIns="0">
            <a:spAutoFit/>
          </a:bodyPr>
          <a:lstStyle/>
          <a:p>
            <a:pPr algn="l">
              <a:lnSpc>
                <a:spcPts val="2440"/>
              </a:lnSpc>
              <a:spcBef>
                <a:spcPct val="0"/>
              </a:spcBef>
            </a:pPr>
            <a:r>
              <a:rPr lang="en-US" b="true" sz="1743">
                <a:solidFill>
                  <a:srgbClr val="000000"/>
                </a:solidFill>
                <a:latin typeface="Canva Sans Bold"/>
                <a:ea typeface="Canva Sans Bold"/>
                <a:cs typeface="Canva Sans Bold"/>
                <a:sym typeface="Canva Sans Bold"/>
              </a:rPr>
              <a:t>public class </a:t>
            </a:r>
            <a:r>
              <a:rPr lang="en-US" sz="1743">
                <a:solidFill>
                  <a:srgbClr val="000000"/>
                </a:solidFill>
                <a:latin typeface="Canva Sans"/>
                <a:ea typeface="Canva Sans"/>
                <a:cs typeface="Canva Sans"/>
                <a:sym typeface="Canva Sans"/>
              </a:rPr>
              <a:t>PriceErrorException </a:t>
            </a:r>
            <a:r>
              <a:rPr lang="en-US" b="true" sz="1743">
                <a:solidFill>
                  <a:srgbClr val="000000"/>
                </a:solidFill>
                <a:latin typeface="Canva Sans Bold"/>
                <a:ea typeface="Canva Sans Bold"/>
                <a:cs typeface="Canva Sans Bold"/>
                <a:sym typeface="Canva Sans Bold"/>
              </a:rPr>
              <a:t>extends </a:t>
            </a:r>
            <a:r>
              <a:rPr lang="en-US" sz="1743">
                <a:solidFill>
                  <a:srgbClr val="000000"/>
                </a:solidFill>
                <a:latin typeface="Canva Sans"/>
                <a:ea typeface="Canva Sans"/>
                <a:cs typeface="Canva Sans"/>
                <a:sym typeface="Canva Sans"/>
              </a:rPr>
              <a:t>Exception</a:t>
            </a:r>
            <a:r>
              <a:rPr lang="en-US" b="true" sz="1743">
                <a:solidFill>
                  <a:srgbClr val="000000"/>
                </a:solidFill>
                <a:latin typeface="Canva Sans Bold"/>
                <a:ea typeface="Canva Sans Bold"/>
                <a:cs typeface="Canva Sans Bold"/>
                <a:sym typeface="Canva Sans Bold"/>
              </a:rPr>
              <a:t>{</a:t>
            </a:r>
          </a:p>
          <a:p>
            <a:pPr algn="l">
              <a:lnSpc>
                <a:spcPts val="2440"/>
              </a:lnSpc>
              <a:spcBef>
                <a:spcPct val="0"/>
              </a:spcBef>
            </a:pPr>
          </a:p>
          <a:p>
            <a:pPr algn="l">
              <a:lnSpc>
                <a:spcPts val="2440"/>
              </a:lnSpc>
              <a:spcBef>
                <a:spcPct val="0"/>
              </a:spcBef>
            </a:pPr>
            <a:r>
              <a:rPr lang="en-US" sz="1743">
                <a:solidFill>
                  <a:srgbClr val="000000"/>
                </a:solidFill>
                <a:latin typeface="Canva Sans"/>
                <a:ea typeface="Canva Sans"/>
                <a:cs typeface="Canva Sans"/>
                <a:sym typeface="Canva Sans"/>
              </a:rPr>
              <a:t>     </a:t>
            </a:r>
            <a:r>
              <a:rPr lang="en-US" b="true" sz="1743">
                <a:solidFill>
                  <a:srgbClr val="000000"/>
                </a:solidFill>
                <a:latin typeface="Canva Sans Bold"/>
                <a:ea typeface="Canva Sans Bold"/>
                <a:cs typeface="Canva Sans Bold"/>
                <a:sym typeface="Canva Sans Bold"/>
              </a:rPr>
              <a:t>@Override</a:t>
            </a:r>
          </a:p>
          <a:p>
            <a:pPr algn="l">
              <a:lnSpc>
                <a:spcPts val="2440"/>
              </a:lnSpc>
              <a:spcBef>
                <a:spcPct val="0"/>
              </a:spcBef>
            </a:pPr>
            <a:r>
              <a:rPr lang="en-US" sz="1743">
                <a:solidFill>
                  <a:srgbClr val="000000"/>
                </a:solidFill>
                <a:latin typeface="Canva Sans"/>
                <a:ea typeface="Canva Sans"/>
                <a:cs typeface="Canva Sans"/>
                <a:sym typeface="Canva Sans"/>
              </a:rPr>
              <a:t>      </a:t>
            </a:r>
            <a:r>
              <a:rPr lang="en-US" b="true" sz="1743">
                <a:solidFill>
                  <a:srgbClr val="000000"/>
                </a:solidFill>
                <a:latin typeface="Canva Sans Bold"/>
                <a:ea typeface="Canva Sans Bold"/>
                <a:cs typeface="Canva Sans Bold"/>
                <a:sym typeface="Canva Sans Bold"/>
              </a:rPr>
              <a:t>public String </a:t>
            </a:r>
            <a:r>
              <a:rPr lang="en-US" sz="1743">
                <a:solidFill>
                  <a:srgbClr val="000000"/>
                </a:solidFill>
                <a:latin typeface="Canva Sans"/>
                <a:ea typeface="Canva Sans"/>
                <a:cs typeface="Canva Sans"/>
                <a:sym typeface="Canva Sans"/>
              </a:rPr>
              <a:t>getMessage()</a:t>
            </a:r>
            <a:r>
              <a:rPr lang="en-US" b="true" sz="1743">
                <a:solidFill>
                  <a:srgbClr val="000000"/>
                </a:solidFill>
                <a:latin typeface="Canva Sans Bold"/>
                <a:ea typeface="Canva Sans Bold"/>
                <a:cs typeface="Canva Sans Bold"/>
                <a:sym typeface="Canva Sans Bold"/>
              </a:rPr>
              <a:t>{</a:t>
            </a:r>
          </a:p>
          <a:p>
            <a:pPr algn="l">
              <a:lnSpc>
                <a:spcPts val="2440"/>
              </a:lnSpc>
              <a:spcBef>
                <a:spcPct val="0"/>
              </a:spcBef>
            </a:pPr>
            <a:r>
              <a:rPr lang="en-US" sz="1743">
                <a:solidFill>
                  <a:srgbClr val="000000"/>
                </a:solidFill>
                <a:latin typeface="Canva Sans"/>
                <a:ea typeface="Canva Sans"/>
                <a:cs typeface="Canva Sans"/>
                <a:sym typeface="Canva Sans"/>
              </a:rPr>
              <a:t>           </a:t>
            </a:r>
            <a:r>
              <a:rPr lang="en-US" b="true" sz="1743">
                <a:solidFill>
                  <a:srgbClr val="000000"/>
                </a:solidFill>
                <a:latin typeface="Canva Sans Bold"/>
                <a:ea typeface="Canva Sans Bold"/>
                <a:cs typeface="Canva Sans Bold"/>
                <a:sym typeface="Canva Sans Bold"/>
              </a:rPr>
              <a:t>return </a:t>
            </a:r>
            <a:r>
              <a:rPr lang="en-US" sz="1743">
                <a:solidFill>
                  <a:srgbClr val="000000"/>
                </a:solidFill>
                <a:latin typeface="Canva Sans"/>
                <a:ea typeface="Canva Sans"/>
                <a:cs typeface="Canva Sans"/>
                <a:sym typeface="Canva Sans"/>
              </a:rPr>
              <a:t>"Invalid price!";</a:t>
            </a:r>
          </a:p>
          <a:p>
            <a:pPr algn="l">
              <a:lnSpc>
                <a:spcPts val="2440"/>
              </a:lnSpc>
              <a:spcBef>
                <a:spcPct val="0"/>
              </a:spcBef>
            </a:pPr>
            <a:r>
              <a:rPr lang="en-US" sz="1743">
                <a:solidFill>
                  <a:srgbClr val="000000"/>
                </a:solidFill>
                <a:latin typeface="Canva Sans"/>
                <a:ea typeface="Canva Sans"/>
                <a:cs typeface="Canva Sans"/>
                <a:sym typeface="Canva Sans"/>
              </a:rPr>
              <a:t>  </a:t>
            </a:r>
            <a:r>
              <a:rPr lang="en-US" b="true" sz="1743">
                <a:solidFill>
                  <a:srgbClr val="000000"/>
                </a:solidFill>
                <a:latin typeface="Canva Sans Bold"/>
                <a:ea typeface="Canva Sans Bold"/>
                <a:cs typeface="Canva Sans Bold"/>
                <a:sym typeface="Canva Sans Bold"/>
              </a:rPr>
              <a:t>     }</a:t>
            </a:r>
          </a:p>
          <a:p>
            <a:pPr algn="l">
              <a:lnSpc>
                <a:spcPts val="2440"/>
              </a:lnSpc>
              <a:spcBef>
                <a:spcPct val="0"/>
              </a:spcBef>
            </a:pPr>
            <a:r>
              <a:rPr lang="en-US" b="true" sz="1743">
                <a:solidFill>
                  <a:srgbClr val="000000"/>
                </a:solidFill>
                <a:latin typeface="Canva Sans Bold"/>
                <a:ea typeface="Canva Sans Bold"/>
                <a:cs typeface="Canva Sans Bold"/>
                <a:sym typeface="Canva Sans Bold"/>
              </a:rPr>
              <a:t>}</a:t>
            </a:r>
          </a:p>
        </p:txBody>
      </p:sp>
      <p:grpSp>
        <p:nvGrpSpPr>
          <p:cNvPr name="Group 17" id="17"/>
          <p:cNvGrpSpPr/>
          <p:nvPr/>
        </p:nvGrpSpPr>
        <p:grpSpPr>
          <a:xfrm rot="0">
            <a:off x="5205158" y="8889039"/>
            <a:ext cx="2012543" cy="786111"/>
            <a:chOff x="0" y="0"/>
            <a:chExt cx="2214955" cy="865174"/>
          </a:xfrm>
        </p:grpSpPr>
        <p:sp>
          <p:nvSpPr>
            <p:cNvPr name="Freeform 18" id="18"/>
            <p:cNvSpPr/>
            <p:nvPr/>
          </p:nvSpPr>
          <p:spPr>
            <a:xfrm flipH="false" flipV="false" rot="0">
              <a:off x="0" y="22002"/>
              <a:ext cx="2203421" cy="821169"/>
            </a:xfrm>
            <a:custGeom>
              <a:avLst/>
              <a:gdLst/>
              <a:ahLst/>
              <a:cxnLst/>
              <a:rect r="r" b="b" t="t" l="l"/>
              <a:pathLst>
                <a:path h="821169" w="2203421">
                  <a:moveTo>
                    <a:pt x="2188616" y="382548"/>
                  </a:moveTo>
                  <a:lnTo>
                    <a:pt x="1834894" y="6035"/>
                  </a:lnTo>
                  <a:cubicBezTo>
                    <a:pt x="1830616" y="1480"/>
                    <a:pt x="1823990" y="0"/>
                    <a:pt x="1818180" y="2301"/>
                  </a:cubicBezTo>
                  <a:cubicBezTo>
                    <a:pt x="1812371" y="4602"/>
                    <a:pt x="1808555" y="10218"/>
                    <a:pt x="1808555" y="16466"/>
                  </a:cubicBezTo>
                  <a:lnTo>
                    <a:pt x="1808555" y="142730"/>
                  </a:lnTo>
                  <a:cubicBezTo>
                    <a:pt x="1808555" y="163975"/>
                    <a:pt x="1791332" y="181198"/>
                    <a:pt x="1770087" y="181198"/>
                  </a:cubicBezTo>
                  <a:lnTo>
                    <a:pt x="38468" y="181198"/>
                  </a:lnTo>
                  <a:cubicBezTo>
                    <a:pt x="28266" y="181198"/>
                    <a:pt x="18481" y="185251"/>
                    <a:pt x="11267" y="192465"/>
                  </a:cubicBezTo>
                  <a:cubicBezTo>
                    <a:pt x="4053" y="199679"/>
                    <a:pt x="0" y="209464"/>
                    <a:pt x="0" y="219666"/>
                  </a:cubicBezTo>
                  <a:lnTo>
                    <a:pt x="0" y="601503"/>
                  </a:lnTo>
                  <a:cubicBezTo>
                    <a:pt x="0" y="611706"/>
                    <a:pt x="4053" y="621491"/>
                    <a:pt x="11267" y="628705"/>
                  </a:cubicBezTo>
                  <a:cubicBezTo>
                    <a:pt x="18481" y="635919"/>
                    <a:pt x="28266" y="639972"/>
                    <a:pt x="38468" y="639972"/>
                  </a:cubicBezTo>
                  <a:lnTo>
                    <a:pt x="1770087" y="639972"/>
                  </a:lnTo>
                  <a:cubicBezTo>
                    <a:pt x="1780289" y="639972"/>
                    <a:pt x="1790074" y="644025"/>
                    <a:pt x="1797288" y="651239"/>
                  </a:cubicBezTo>
                  <a:cubicBezTo>
                    <a:pt x="1804502" y="658453"/>
                    <a:pt x="1808555" y="668238"/>
                    <a:pt x="1808555" y="678440"/>
                  </a:cubicBezTo>
                  <a:lnTo>
                    <a:pt x="1808555" y="804703"/>
                  </a:lnTo>
                  <a:cubicBezTo>
                    <a:pt x="1808555" y="810952"/>
                    <a:pt x="1812371" y="816568"/>
                    <a:pt x="1818180" y="818868"/>
                  </a:cubicBezTo>
                  <a:cubicBezTo>
                    <a:pt x="1823990" y="821169"/>
                    <a:pt x="1830616" y="819689"/>
                    <a:pt x="1834894" y="815135"/>
                  </a:cubicBezTo>
                  <a:lnTo>
                    <a:pt x="2188616" y="438622"/>
                  </a:lnTo>
                  <a:cubicBezTo>
                    <a:pt x="2203421" y="422862"/>
                    <a:pt x="2203421" y="398308"/>
                    <a:pt x="2188616" y="382548"/>
                  </a:cubicBezTo>
                  <a:close/>
                </a:path>
              </a:pathLst>
            </a:custGeom>
            <a:solidFill>
              <a:srgbClr val="004AAD"/>
            </a:solidFill>
          </p:spPr>
        </p:sp>
        <p:sp>
          <p:nvSpPr>
            <p:cNvPr name="TextBox 19" id="19"/>
            <p:cNvSpPr txBox="true"/>
            <p:nvPr/>
          </p:nvSpPr>
          <p:spPr>
            <a:xfrm>
              <a:off x="0" y="174625"/>
              <a:ext cx="2113355" cy="487349"/>
            </a:xfrm>
            <a:prstGeom prst="rect">
              <a:avLst/>
            </a:prstGeom>
          </p:spPr>
          <p:txBody>
            <a:bodyPr anchor="ctr" rtlCol="false" tIns="50800" lIns="50800" bIns="50800" rIns="50800"/>
            <a:lstStyle/>
            <a:p>
              <a:pPr algn="ctr">
                <a:lnSpc>
                  <a:spcPts val="2440"/>
                </a:lnSpc>
              </a:pPr>
              <a:r>
                <a:rPr lang="en-US" sz="1743">
                  <a:solidFill>
                    <a:srgbClr val="FFFFFF"/>
                  </a:solidFill>
                  <a:latin typeface="Canva Sans"/>
                  <a:ea typeface="Canva Sans"/>
                  <a:cs typeface="Canva Sans"/>
                  <a:sym typeface="Canva Sans"/>
                </a:rPr>
                <a:t>Продължение</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835971" y="439956"/>
            <a:ext cx="23547107" cy="1211898"/>
            <a:chOff x="0" y="0"/>
            <a:chExt cx="2282372" cy="117467"/>
          </a:xfrm>
        </p:grpSpPr>
        <p:sp>
          <p:nvSpPr>
            <p:cNvPr name="Freeform 4" id="4"/>
            <p:cNvSpPr/>
            <p:nvPr/>
          </p:nvSpPr>
          <p:spPr>
            <a:xfrm flipH="false" flipV="false" rot="0">
              <a:off x="0" y="0"/>
              <a:ext cx="2282372" cy="117467"/>
            </a:xfrm>
            <a:custGeom>
              <a:avLst/>
              <a:gdLst/>
              <a:ahLst/>
              <a:cxnLst/>
              <a:rect r="r" b="b" t="t" l="l"/>
              <a:pathLst>
                <a:path h="117467" w="2282372">
                  <a:moveTo>
                    <a:pt x="2079172" y="0"/>
                  </a:moveTo>
                  <a:lnTo>
                    <a:pt x="0" y="0"/>
                  </a:lnTo>
                  <a:lnTo>
                    <a:pt x="203200" y="117467"/>
                  </a:lnTo>
                  <a:lnTo>
                    <a:pt x="2282372" y="117467"/>
                  </a:lnTo>
                  <a:lnTo>
                    <a:pt x="2079172" y="0"/>
                  </a:lnTo>
                  <a:close/>
                </a:path>
              </a:pathLst>
            </a:custGeom>
            <a:solidFill>
              <a:srgbClr val="010101"/>
            </a:solidFill>
            <a:ln cap="sq">
              <a:noFill/>
              <a:prstDash val="solid"/>
              <a:miter/>
            </a:ln>
          </p:spPr>
        </p:sp>
        <p:sp>
          <p:nvSpPr>
            <p:cNvPr name="TextBox 5" id="5"/>
            <p:cNvSpPr txBox="true"/>
            <p:nvPr/>
          </p:nvSpPr>
          <p:spPr>
            <a:xfrm>
              <a:off x="101600" y="-19050"/>
              <a:ext cx="2079172" cy="13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424927" y="1514109"/>
            <a:ext cx="18944334" cy="275488"/>
            <a:chOff x="0" y="0"/>
            <a:chExt cx="15050619" cy="218865"/>
          </a:xfrm>
        </p:grpSpPr>
        <p:sp>
          <p:nvSpPr>
            <p:cNvPr name="Freeform 7" id="7"/>
            <p:cNvSpPr/>
            <p:nvPr/>
          </p:nvSpPr>
          <p:spPr>
            <a:xfrm flipH="false" flipV="false" rot="0">
              <a:off x="0" y="0"/>
              <a:ext cx="15050619" cy="218865"/>
            </a:xfrm>
            <a:custGeom>
              <a:avLst/>
              <a:gdLst/>
              <a:ahLst/>
              <a:cxnLst/>
              <a:rect r="r" b="b" t="t" l="l"/>
              <a:pathLst>
                <a:path h="218865" w="15050619">
                  <a:moveTo>
                    <a:pt x="14847419" y="0"/>
                  </a:moveTo>
                  <a:lnTo>
                    <a:pt x="0" y="0"/>
                  </a:lnTo>
                  <a:lnTo>
                    <a:pt x="203200" y="218865"/>
                  </a:lnTo>
                  <a:lnTo>
                    <a:pt x="15050619" y="218865"/>
                  </a:lnTo>
                  <a:lnTo>
                    <a:pt x="14847419" y="0"/>
                  </a:lnTo>
                  <a:close/>
                </a:path>
              </a:pathLst>
            </a:custGeom>
            <a:solidFill>
              <a:srgbClr val="727070"/>
            </a:solidFill>
            <a:ln cap="sq">
              <a:noFill/>
              <a:prstDash val="solid"/>
              <a:miter/>
            </a:ln>
          </p:spPr>
        </p:sp>
        <p:sp>
          <p:nvSpPr>
            <p:cNvPr name="TextBox 8" id="8"/>
            <p:cNvSpPr txBox="true"/>
            <p:nvPr/>
          </p:nvSpPr>
          <p:spPr>
            <a:xfrm>
              <a:off x="101600" y="-19050"/>
              <a:ext cx="14847419"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2199740" y="-131220"/>
            <a:ext cx="23819308" cy="571175"/>
            <a:chOff x="0" y="0"/>
            <a:chExt cx="4686908" cy="112390"/>
          </a:xfrm>
        </p:grpSpPr>
        <p:sp>
          <p:nvSpPr>
            <p:cNvPr name="Freeform 10" id="10"/>
            <p:cNvSpPr/>
            <p:nvPr/>
          </p:nvSpPr>
          <p:spPr>
            <a:xfrm flipH="false" flipV="false" rot="0">
              <a:off x="0" y="0"/>
              <a:ext cx="4686908" cy="112390"/>
            </a:xfrm>
            <a:custGeom>
              <a:avLst/>
              <a:gdLst/>
              <a:ahLst/>
              <a:cxnLst/>
              <a:rect r="r" b="b" t="t" l="l"/>
              <a:pathLst>
                <a:path h="112390" w="4686908">
                  <a:moveTo>
                    <a:pt x="4483708" y="0"/>
                  </a:moveTo>
                  <a:lnTo>
                    <a:pt x="0" y="0"/>
                  </a:lnTo>
                  <a:lnTo>
                    <a:pt x="203200" y="112390"/>
                  </a:lnTo>
                  <a:lnTo>
                    <a:pt x="4686908" y="112390"/>
                  </a:lnTo>
                  <a:lnTo>
                    <a:pt x="4483708" y="0"/>
                  </a:lnTo>
                  <a:close/>
                </a:path>
              </a:pathLst>
            </a:custGeom>
            <a:solidFill>
              <a:srgbClr val="363636"/>
            </a:solidFill>
            <a:ln cap="sq">
              <a:noFill/>
              <a:prstDash val="solid"/>
              <a:miter/>
            </a:ln>
          </p:spPr>
        </p:sp>
        <p:sp>
          <p:nvSpPr>
            <p:cNvPr name="TextBox 11" id="11"/>
            <p:cNvSpPr txBox="true"/>
            <p:nvPr/>
          </p:nvSpPr>
          <p:spPr>
            <a:xfrm>
              <a:off x="101600" y="-19050"/>
              <a:ext cx="4483708" cy="13144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4489835" y="522921"/>
            <a:ext cx="9308329" cy="812974"/>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СТРИНГОВЕ</a:t>
            </a:r>
          </a:p>
        </p:txBody>
      </p:sp>
      <p:sp>
        <p:nvSpPr>
          <p:cNvPr name="TextBox 13" id="13"/>
          <p:cNvSpPr txBox="true"/>
          <p:nvPr/>
        </p:nvSpPr>
        <p:spPr>
          <a:xfrm rot="0">
            <a:off x="636947" y="2095113"/>
            <a:ext cx="12657230" cy="1981189"/>
          </a:xfrm>
          <a:prstGeom prst="rect">
            <a:avLst/>
          </a:prstGeom>
        </p:spPr>
        <p:txBody>
          <a:bodyPr anchor="t" rtlCol="false" tIns="0" lIns="0" bIns="0" rIns="0">
            <a:spAutoFit/>
          </a:bodyPr>
          <a:lstStyle/>
          <a:p>
            <a:pPr algn="just" marL="0" indent="0" lvl="0">
              <a:lnSpc>
                <a:spcPts val="3156"/>
              </a:lnSpc>
              <a:spcBef>
                <a:spcPct val="0"/>
              </a:spcBef>
            </a:pPr>
            <a:r>
              <a:rPr lang="en-US" sz="2254">
                <a:solidFill>
                  <a:srgbClr val="000000"/>
                </a:solidFill>
                <a:latin typeface="Canva Sans"/>
                <a:ea typeface="Canva Sans"/>
                <a:cs typeface="Canva Sans"/>
                <a:sym typeface="Canva Sans"/>
              </a:rPr>
              <a:t>Както вече споменахме символните низове в Java не са нищо друго от поредица от символи. Познати от C, това е т.нар. char[] – масив от символи. В Java съществува клас String, който репрезентира типа данни символен низ. Тъй като String е клас, то за да запишем в дадена променлива низ, то ни трябва обект от тип класа String. Както при всички референтни типове, така и при String, стойностите се пазят в Heap-a.</a:t>
            </a:r>
          </a:p>
        </p:txBody>
      </p:sp>
      <p:sp>
        <p:nvSpPr>
          <p:cNvPr name="TextBox 14" id="14"/>
          <p:cNvSpPr txBox="true"/>
          <p:nvPr/>
        </p:nvSpPr>
        <p:spPr>
          <a:xfrm rot="0">
            <a:off x="636947" y="5273981"/>
            <a:ext cx="4154289" cy="406378"/>
          </a:xfrm>
          <a:prstGeom prst="rect">
            <a:avLst/>
          </a:prstGeom>
        </p:spPr>
        <p:txBody>
          <a:bodyPr anchor="t" rtlCol="false" tIns="0" lIns="0" bIns="0" rIns="0">
            <a:spAutoFit/>
          </a:bodyPr>
          <a:lstStyle/>
          <a:p>
            <a:pPr algn="ctr">
              <a:lnSpc>
                <a:spcPts val="3249"/>
              </a:lnSpc>
              <a:spcBef>
                <a:spcPct val="0"/>
              </a:spcBef>
            </a:pPr>
            <a:r>
              <a:rPr lang="en-US" b="true" sz="2499">
                <a:solidFill>
                  <a:srgbClr val="000000"/>
                </a:solidFill>
                <a:latin typeface="Open Sauce Bold"/>
                <a:ea typeface="Open Sauce Bold"/>
                <a:cs typeface="Open Sauce Bold"/>
                <a:sym typeface="Open Sauce Bold"/>
              </a:rPr>
              <a:t>Създаване на стрингове:</a:t>
            </a:r>
          </a:p>
        </p:txBody>
      </p:sp>
      <p:sp>
        <p:nvSpPr>
          <p:cNvPr name="TextBox 15" id="15"/>
          <p:cNvSpPr txBox="true"/>
          <p:nvPr/>
        </p:nvSpPr>
        <p:spPr>
          <a:xfrm rot="0">
            <a:off x="5553303" y="5133577"/>
            <a:ext cx="4662620" cy="714966"/>
          </a:xfrm>
          <a:prstGeom prst="rect">
            <a:avLst/>
          </a:prstGeom>
        </p:spPr>
        <p:txBody>
          <a:bodyPr anchor="t" rtlCol="false" tIns="0" lIns="0" bIns="0" rIns="0">
            <a:spAutoFit/>
          </a:bodyPr>
          <a:lstStyle/>
          <a:p>
            <a:pPr algn="l">
              <a:lnSpc>
                <a:spcPts val="2859"/>
              </a:lnSpc>
              <a:spcBef>
                <a:spcPct val="0"/>
              </a:spcBef>
            </a:pPr>
            <a:r>
              <a:rPr lang="en-US" b="true" sz="2199">
                <a:solidFill>
                  <a:srgbClr val="000000"/>
                </a:solidFill>
                <a:latin typeface="Open Sauce Bold"/>
                <a:ea typeface="Open Sauce Bold"/>
                <a:cs typeface="Open Sauce Bold"/>
                <a:sym typeface="Open Sauce Bold"/>
              </a:rPr>
              <a:t>String </a:t>
            </a:r>
            <a:r>
              <a:rPr lang="en-US" sz="2199">
                <a:solidFill>
                  <a:srgbClr val="000000"/>
                </a:solidFill>
                <a:latin typeface="Open Sauce"/>
                <a:ea typeface="Open Sauce"/>
                <a:cs typeface="Open Sauce"/>
                <a:sym typeface="Open Sauce"/>
              </a:rPr>
              <a:t>str = </a:t>
            </a:r>
            <a:r>
              <a:rPr lang="en-US" b="true" sz="2199">
                <a:solidFill>
                  <a:srgbClr val="000000"/>
                </a:solidFill>
                <a:latin typeface="Open Sauce Bold"/>
                <a:ea typeface="Open Sauce Bold"/>
                <a:cs typeface="Open Sauce Bold"/>
                <a:sym typeface="Open Sauce Bold"/>
              </a:rPr>
              <a:t>“hello”</a:t>
            </a:r>
            <a:r>
              <a:rPr lang="en-US" sz="2199">
                <a:solidFill>
                  <a:srgbClr val="000000"/>
                </a:solidFill>
                <a:latin typeface="Open Sauce"/>
                <a:ea typeface="Open Sauce"/>
                <a:cs typeface="Open Sauce"/>
                <a:sym typeface="Open Sauce"/>
              </a:rPr>
              <a:t>;</a:t>
            </a:r>
          </a:p>
          <a:p>
            <a:pPr algn="l">
              <a:lnSpc>
                <a:spcPts val="2859"/>
              </a:lnSpc>
              <a:spcBef>
                <a:spcPct val="0"/>
              </a:spcBef>
            </a:pPr>
            <a:r>
              <a:rPr lang="en-US" b="true" sz="2199">
                <a:solidFill>
                  <a:srgbClr val="000000"/>
                </a:solidFill>
                <a:latin typeface="Open Sauce Bold"/>
                <a:ea typeface="Open Sauce Bold"/>
                <a:cs typeface="Open Sauce Bold"/>
                <a:sym typeface="Open Sauce Bold"/>
              </a:rPr>
              <a:t>String </a:t>
            </a:r>
            <a:r>
              <a:rPr lang="en-US" sz="2199">
                <a:solidFill>
                  <a:srgbClr val="000000"/>
                </a:solidFill>
                <a:latin typeface="Open Sauce"/>
                <a:ea typeface="Open Sauce"/>
                <a:cs typeface="Open Sauce"/>
                <a:sym typeface="Open Sauce"/>
              </a:rPr>
              <a:t>srting = </a:t>
            </a:r>
            <a:r>
              <a:rPr lang="en-US" b="true" sz="2199">
                <a:solidFill>
                  <a:srgbClr val="000000"/>
                </a:solidFill>
                <a:latin typeface="Open Sauce Bold"/>
                <a:ea typeface="Open Sauce Bold"/>
                <a:cs typeface="Open Sauce Bold"/>
                <a:sym typeface="Open Sauce Bold"/>
              </a:rPr>
              <a:t>“Hi! How are you?”</a:t>
            </a:r>
            <a:r>
              <a:rPr lang="en-US" sz="2199">
                <a:solidFill>
                  <a:srgbClr val="000000"/>
                </a:solidFill>
                <a:latin typeface="Open Sauce"/>
                <a:ea typeface="Open Sauce"/>
                <a:cs typeface="Open Sauce"/>
                <a:sym typeface="Open Sauce"/>
              </a:rPr>
              <a:t>;</a:t>
            </a:r>
          </a:p>
        </p:txBody>
      </p:sp>
      <p:sp>
        <p:nvSpPr>
          <p:cNvPr name="TextBox 16" id="16"/>
          <p:cNvSpPr txBox="true"/>
          <p:nvPr/>
        </p:nvSpPr>
        <p:spPr>
          <a:xfrm rot="0">
            <a:off x="636947" y="7008802"/>
            <a:ext cx="16230600" cy="1438822"/>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Важна особеност на String е, че са неизменни (immutable ). Това означава, че ако един път е създаден обект от тип String с конкретна стойност в Heap-a, то той никога не може да бъде модифициран. Дори и да искаме да реинициализираме променливата с друга стойност, автоматично се създава нов обект, ако такъв (със същата стойност)вече не съществува.</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DAG3jBKjnp0</dc:identifier>
  <dcterms:modified xsi:type="dcterms:W3CDTF">2011-08-01T06:04:30Z</dcterms:modified>
  <cp:revision>1</cp:revision>
  <dc:title>ЛУ-3-Java</dc:title>
</cp:coreProperties>
</file>